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842" r:id="rId2"/>
    <p:sldId id="802" r:id="rId3"/>
    <p:sldId id="849" r:id="rId4"/>
    <p:sldId id="848" r:id="rId5"/>
    <p:sldId id="850" r:id="rId6"/>
    <p:sldId id="851" r:id="rId7"/>
    <p:sldId id="840" r:id="rId8"/>
    <p:sldId id="845" r:id="rId9"/>
    <p:sldId id="256" r:id="rId1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01"/>
    <a:srgbClr val="006600"/>
    <a:srgbClr val="FF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Lib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Hoja1!$A$14</c:f>
              <c:strCache>
                <c:ptCount val="1"/>
                <c:pt idx="0">
                  <c:v>Volumen (miles de toneladas)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Hoja1!$B$13:$I$13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Hoja1!$B$14:$I$14</c:f>
              <c:numCache>
                <c:formatCode>#,##0</c:formatCode>
                <c:ptCount val="8"/>
                <c:pt idx="0">
                  <c:v>2528</c:v>
                </c:pt>
                <c:pt idx="1">
                  <c:v>2657</c:v>
                </c:pt>
                <c:pt idx="2">
                  <c:v>2313</c:v>
                </c:pt>
                <c:pt idx="3">
                  <c:v>2367</c:v>
                </c:pt>
                <c:pt idx="4">
                  <c:v>2634</c:v>
                </c:pt>
                <c:pt idx="5">
                  <c:v>2555</c:v>
                </c:pt>
                <c:pt idx="6">
                  <c:v>2829</c:v>
                </c:pt>
                <c:pt idx="7">
                  <c:v>2684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E39-4B24-8CB7-DA6DCC121210}"/>
            </c:ext>
          </c:extLst>
        </c:ser>
        <c:ser>
          <c:idx val="1"/>
          <c:order val="1"/>
          <c:tx>
            <c:strRef>
              <c:f>Hoja1!$A$15</c:f>
              <c:strCache>
                <c:ptCount val="1"/>
                <c:pt idx="0">
                  <c:v>Valores US$  (Millones FOB)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chemeClr val="accent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ln>
                      <a:noFill/>
                    </a:ln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Hoja1!$B$13:$I$13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Hoja1!$B$15:$I$15</c:f>
              <c:numCache>
                <c:formatCode>#,##0</c:formatCode>
                <c:ptCount val="8"/>
                <c:pt idx="0">
                  <c:v>3828</c:v>
                </c:pt>
                <c:pt idx="1">
                  <c:v>4249</c:v>
                </c:pt>
                <c:pt idx="2">
                  <c:v>4323</c:v>
                </c:pt>
                <c:pt idx="3">
                  <c:v>3979</c:v>
                </c:pt>
                <c:pt idx="4">
                  <c:v>4856</c:v>
                </c:pt>
                <c:pt idx="5">
                  <c:v>4437</c:v>
                </c:pt>
                <c:pt idx="6">
                  <c:v>5168</c:v>
                </c:pt>
                <c:pt idx="7">
                  <c:v>5494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E39-4B24-8CB7-DA6DCC121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120384"/>
        <c:axId val="66117632"/>
      </c:lineChart>
      <c:catAx>
        <c:axId val="7112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6117632"/>
        <c:crosses val="autoZero"/>
        <c:auto val="1"/>
        <c:lblAlgn val="ctr"/>
        <c:lblOffset val="100"/>
        <c:noMultiLvlLbl val="0"/>
      </c:catAx>
      <c:valAx>
        <c:axId val="66117632"/>
        <c:scaling>
          <c:orientation val="minMax"/>
          <c:min val="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112038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n>
            <a:noFill/>
          </a:ln>
        </a:defRPr>
      </a:pPr>
      <a:endParaRPr lang="es-C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C8289-9E64-4F36-8E8B-2B23804BE757}" type="datetimeFigureOut">
              <a:rPr lang="es-ES" smtClean="0"/>
              <a:t>10/12/2020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3D048-7A04-4BA0-9BE5-9327E34548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68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1805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9350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072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1946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038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268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49707-1D0E-F34F-9555-EB0D45D65FF5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034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E5E66DD-374E-46B4-93D0-3DE6D65F1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"/>
            <a:ext cx="12192000" cy="68553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92E1723-FEA1-4CAD-9854-B71D7CEC3B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19943" y="2220684"/>
            <a:ext cx="8390709" cy="884329"/>
          </a:xfrm>
        </p:spPr>
        <p:txBody>
          <a:bodyPr anchor="b"/>
          <a:lstStyle>
            <a:lvl1pPr algn="ctr">
              <a:defRPr sz="6000">
                <a:solidFill>
                  <a:srgbClr val="FFC501"/>
                </a:solidFill>
                <a:latin typeface="Titillium Web" panose="00000800000000000000" pitchFamily="2" charset="0"/>
              </a:defRPr>
            </a:lvl1pPr>
          </a:lstStyle>
          <a:p>
            <a:r>
              <a:rPr lang="es-ES" dirty="0"/>
              <a:t>Título Presentación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C4CB1BC-4FC5-4929-AD69-078D82049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86200" y="3224840"/>
            <a:ext cx="4419600" cy="40831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tillium Web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Bajada de presentación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51271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DA172D7-664B-45AA-A548-16247884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60C7A72-655D-4D16-B965-ECF41282C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6A6913D-F862-4CD4-9C4B-0AA0C4AD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DE43066-BACF-4AFC-B868-17CFA718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FED229E-B45F-40CC-A24F-C0216CCC1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0550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06DB95C-5CB8-4378-A50B-38E0455098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19CA1AB-132A-414B-A468-8B254D2F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468016-2EEC-4563-963E-A92F5CF1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B4C9F08-793B-48FA-92E3-B09719BB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2351545-5165-496C-BDBA-B73BDFA4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7966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73E08B7-914D-2043-9CAD-447753E25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4630" t="56963" r="4630" b="32403"/>
          <a:stretch/>
        </p:blipFill>
        <p:spPr>
          <a:xfrm>
            <a:off x="0" y="6225436"/>
            <a:ext cx="12192000" cy="6325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81A86D-3F51-834F-93D7-F1F6C15B2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9"/>
                    </a14:imgEffect>
                  </a14:imgLayer>
                </a14:imgProps>
              </a:ext>
            </a:extLst>
          </a:blip>
          <a:srcRect l="4630" t="32449" r="4630" b="58607"/>
          <a:stretch/>
        </p:blipFill>
        <p:spPr>
          <a:xfrm>
            <a:off x="0" y="0"/>
            <a:ext cx="12192000" cy="53201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5109880-57C2-0141-BD31-A15894C791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705143" y="6365955"/>
            <a:ext cx="1821839" cy="3243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AF73E70-D885-7546-8564-DE8F717EBAF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40125" y="6365955"/>
            <a:ext cx="505657" cy="3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9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255B11-A86E-4D81-8610-66E15955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4B4EF7A-92B4-49DF-9504-6C93BF5E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D50BBE1-EE30-4C6E-B2A8-81DE8DB7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50A3E47-9DF4-4DC9-BBB5-E3A7EC3D2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A75D2EF-A007-48A5-8B9D-164B1566A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0025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E60FC6E-0882-4970-BC2A-0542A305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B9128C7-922B-4170-99D2-5DB9C8675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34293A9-6E49-4A83-BD80-CE599441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AD0ECC-D89E-4D23-B40C-79A588B4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56A9F8F-99E4-4257-BC6A-E424E8B7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488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56A400-AC85-4542-B8D9-86FFDBEB0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AF1B68A-3FB5-4887-B27C-DB4C6EBFC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B8C60818-26BD-42B1-B118-B05BE4BE1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9BF39CD4-03AB-4775-BE8B-BD39AB7F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0D07D35F-D8B4-43CA-95AB-AB475DBA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0E6E0A0-CF40-49CE-8E80-1E2311648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6103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FC8DF6-DE80-4A5F-BFF5-E747431B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5C0510CE-8550-4D9D-8FED-6B9B05CD7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A5338F4C-A2F4-411A-9493-9D3EF85B5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6F4B300-09FA-4A6D-856E-A051DD113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908150C-483C-4987-965D-CB7FEC117F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F89F455E-4967-4E70-9970-42DCA46D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5EBA758D-44A8-4A28-8669-052B5A18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4359A628-6725-4787-ADB6-DA1543CC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78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8166EF5-7AE4-48E2-9A63-0A540FF2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2590EED-86E8-4985-A2A2-14AD06EE4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3E769968-C891-46B0-97CF-261CFAFE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0AD4D98-83BC-42A6-8B72-1253A0139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083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F7D81DF8-5B43-4994-8D16-28E0A1CB3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24C6DB0A-47B6-42AD-9204-637115C2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9F86E86C-014B-4350-9C76-98E8DBFD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5815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3DEE35-0EEB-4707-BC79-4A93A4170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4B4A9F-8265-4631-BEC5-7089E1763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026DDBF-D8EC-4BB2-992F-490F4863C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A1945812-B327-45A5-B5C1-81F85F3D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4D3DD39-2FAA-4582-B53E-85146597F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0581A8AF-8AEC-400C-9B40-F29985B9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5178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2C8017-8EF9-4317-ABB1-CDC760F6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AA935398-2C23-4369-857E-5A07CCEE3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91138D8A-E4F3-4890-BA4F-171A724B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E32BD94-B1B8-4049-A049-006DBCC34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B45E78B-86A3-4F8D-884B-0F57D7988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F7ED49B-DB74-4006-80BE-171404FE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9356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E1397EB9-6022-4D2C-B082-5D2FA1130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83C85CD9-66FE-4029-B605-F26ADCAEE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EBBCAD7-67DC-42F2-AC89-FBE196B66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F8C4B-8EC0-4EE7-B023-A88FE37C45D4}" type="datetimeFigureOut">
              <a:rPr lang="es-CL" smtClean="0"/>
              <a:t>10-12-2020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C0CE5B6-8A9B-403C-AEBB-604EFD1AF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5B29D8F-1705-48A4-9695-B02B9762C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9DA3E-F8FB-4172-B5BD-CD882A00A81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056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6EB6702-E67C-4CEF-8AC5-BDE77C064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732" y="0"/>
            <a:ext cx="122657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86FD811-4B97-4296-A79C-638D7C5E8B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144" y="3889385"/>
            <a:ext cx="6115912" cy="143631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0D7482-82D9-4C33-AED0-C7F338EDD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634" y="1770234"/>
            <a:ext cx="9988731" cy="884329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Trabajo Agrícola en Pandemia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8868A80-F319-4CAF-BE5C-49698E0F1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5800" y="3224840"/>
            <a:ext cx="5562600" cy="408319"/>
          </a:xfrm>
        </p:spPr>
        <p:txBody>
          <a:bodyPr>
            <a:normAutofit lnSpcReduction="10000"/>
          </a:bodyPr>
          <a:lstStyle/>
          <a:p>
            <a:r>
              <a:rPr lang="es-CL" dirty="0"/>
              <a:t>Juan Carlos Sepúlveda, Gerente General</a:t>
            </a:r>
          </a:p>
        </p:txBody>
      </p:sp>
    </p:spTree>
    <p:extLst>
      <p:ext uri="{BB962C8B-B14F-4D97-AF65-F5344CB8AC3E}">
        <p14:creationId xmlns:p14="http://schemas.microsoft.com/office/powerpoint/2010/main" val="263355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632F95D-CF41-45A0-A7F0-D7D06A37FA0C}"/>
              </a:ext>
            </a:extLst>
          </p:cNvPr>
          <p:cNvSpPr txBox="1"/>
          <p:nvPr/>
        </p:nvSpPr>
        <p:spPr>
          <a:xfrm>
            <a:off x="1870064" y="704122"/>
            <a:ext cx="777668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/>
              <a:t>344.000</a:t>
            </a:r>
          </a:p>
          <a:p>
            <a:r>
              <a:rPr lang="es-ES" sz="2800" b="1" dirty="0"/>
              <a:t>Hectáreas de frutales</a:t>
            </a:r>
          </a:p>
          <a:p>
            <a:r>
              <a:rPr lang="es-ES" sz="2800" b="1" dirty="0"/>
              <a:t>a nivel nacional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59A61C0-F4A0-4995-A08D-243CBB76A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6" t="26848" r="83436" b="2779"/>
          <a:stretch/>
        </p:blipFill>
        <p:spPr>
          <a:xfrm>
            <a:off x="5392966" y="576776"/>
            <a:ext cx="1206871" cy="5323043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93D86884-8848-4D0E-A516-3E2E7F7BF540}"/>
              </a:ext>
            </a:extLst>
          </p:cNvPr>
          <p:cNvSpPr txBox="1"/>
          <p:nvPr/>
        </p:nvSpPr>
        <p:spPr>
          <a:xfrm>
            <a:off x="7947814" y="1381989"/>
            <a:ext cx="3350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Coquimbo: 27.178 hectáreas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59724615-C724-4AC7-8DDF-F60AEBFB3DC5}"/>
              </a:ext>
            </a:extLst>
          </p:cNvPr>
          <p:cNvSpPr txBox="1"/>
          <p:nvPr/>
        </p:nvSpPr>
        <p:spPr>
          <a:xfrm>
            <a:off x="7947814" y="981934"/>
            <a:ext cx="3350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Atacama: 9.267 hectáreas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6561E70-AB28-4ED9-8925-BF948DF51A7D}"/>
              </a:ext>
            </a:extLst>
          </p:cNvPr>
          <p:cNvSpPr txBox="1"/>
          <p:nvPr/>
        </p:nvSpPr>
        <p:spPr>
          <a:xfrm>
            <a:off x="7971458" y="1797914"/>
            <a:ext cx="3350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Valparaíso: 49.051 hectáreas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67B0909B-923A-4089-A52F-707E8A4F7253}"/>
              </a:ext>
            </a:extLst>
          </p:cNvPr>
          <p:cNvSpPr txBox="1"/>
          <p:nvPr/>
        </p:nvSpPr>
        <p:spPr>
          <a:xfrm>
            <a:off x="7954686" y="2189664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Metropolitana: 54.661 hectáreas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7572D009-4BE8-4BE6-8B9A-A2C93D9E1E4A}"/>
              </a:ext>
            </a:extLst>
          </p:cNvPr>
          <p:cNvSpPr txBox="1"/>
          <p:nvPr/>
        </p:nvSpPr>
        <p:spPr>
          <a:xfrm>
            <a:off x="7971458" y="2581040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O’Higgins: 85.285 hectáreas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86DB0A8C-597B-4916-852D-6480D94CE1C9}"/>
              </a:ext>
            </a:extLst>
          </p:cNvPr>
          <p:cNvSpPr txBox="1"/>
          <p:nvPr/>
        </p:nvSpPr>
        <p:spPr>
          <a:xfrm>
            <a:off x="7971458" y="2975567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Maule: 76.374 hectáreas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912D6B6C-4B6D-470E-ADCB-217FCBA75F7C}"/>
              </a:ext>
            </a:extLst>
          </p:cNvPr>
          <p:cNvSpPr txBox="1"/>
          <p:nvPr/>
        </p:nvSpPr>
        <p:spPr>
          <a:xfrm>
            <a:off x="8011578" y="3361968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Ñuble: 14.185 hectáreas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4017E8C3-673F-4DEE-84F6-484F8CA8069E}"/>
              </a:ext>
            </a:extLst>
          </p:cNvPr>
          <p:cNvSpPr txBox="1"/>
          <p:nvPr/>
        </p:nvSpPr>
        <p:spPr>
          <a:xfrm>
            <a:off x="7986881" y="3771667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Biobío: 5.843 hectáreas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8E6B4733-BA03-4B14-8F9C-B615E7A94F7C}"/>
              </a:ext>
            </a:extLst>
          </p:cNvPr>
          <p:cNvSpPr txBox="1"/>
          <p:nvPr/>
        </p:nvSpPr>
        <p:spPr>
          <a:xfrm>
            <a:off x="7985863" y="4152402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Araucanía: 14.441 hectáreas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6DBBA506-18BF-4164-BAED-B301BE0F70BA}"/>
              </a:ext>
            </a:extLst>
          </p:cNvPr>
          <p:cNvSpPr txBox="1"/>
          <p:nvPr/>
        </p:nvSpPr>
        <p:spPr>
          <a:xfrm>
            <a:off x="7971457" y="4528707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Los Ríos: 3.993 hectáreas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4036DC7A-D502-458E-A202-EE3324BFEE1A}"/>
              </a:ext>
            </a:extLst>
          </p:cNvPr>
          <p:cNvSpPr txBox="1"/>
          <p:nvPr/>
        </p:nvSpPr>
        <p:spPr>
          <a:xfrm>
            <a:off x="7974115" y="4917886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Los Lagos: 2.576 hectáreas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xmlns="" id="{6A2BA374-4A62-4DF2-A3C3-4E353C549733}"/>
              </a:ext>
            </a:extLst>
          </p:cNvPr>
          <p:cNvSpPr txBox="1"/>
          <p:nvPr/>
        </p:nvSpPr>
        <p:spPr>
          <a:xfrm>
            <a:off x="7996595" y="5309636"/>
            <a:ext cx="45152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Aysén: 240 hectáreas </a:t>
            </a: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xmlns="" id="{840D9E68-D626-4CFB-889C-C88EE1509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3" t="42563" r="76840" b="2779"/>
          <a:stretch/>
        </p:blipFill>
        <p:spPr>
          <a:xfrm>
            <a:off x="7061652" y="1077502"/>
            <a:ext cx="886163" cy="4567660"/>
          </a:xfrm>
          <a:prstGeom prst="rect">
            <a:avLst/>
          </a:prstGeom>
        </p:spPr>
      </p:pic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xmlns="" id="{65CA85F7-E43A-401B-B525-60E5F2D3FAE5}"/>
              </a:ext>
            </a:extLst>
          </p:cNvPr>
          <p:cNvCxnSpPr>
            <a:cxnSpLocks/>
          </p:cNvCxnSpPr>
          <p:nvPr/>
        </p:nvCxnSpPr>
        <p:spPr>
          <a:xfrm flipV="1">
            <a:off x="6113085" y="1220933"/>
            <a:ext cx="1456326" cy="81892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xmlns="" id="{32C19C82-FB6F-4132-A954-C413F696CF13}"/>
              </a:ext>
            </a:extLst>
          </p:cNvPr>
          <p:cNvCxnSpPr>
            <a:cxnSpLocks/>
          </p:cNvCxnSpPr>
          <p:nvPr/>
        </p:nvCxnSpPr>
        <p:spPr>
          <a:xfrm flipV="1">
            <a:off x="6059085" y="1653702"/>
            <a:ext cx="1510326" cy="76064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xmlns="" id="{A08A4AE1-746C-4A35-A0F6-FCDD644173FF}"/>
              </a:ext>
            </a:extLst>
          </p:cNvPr>
          <p:cNvCxnSpPr>
            <a:cxnSpLocks/>
          </p:cNvCxnSpPr>
          <p:nvPr/>
        </p:nvCxnSpPr>
        <p:spPr>
          <a:xfrm flipV="1">
            <a:off x="6005427" y="2081313"/>
            <a:ext cx="1550843" cy="615661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xmlns="" id="{D4DE083D-F170-4281-889A-B1EA400FA64A}"/>
              </a:ext>
            </a:extLst>
          </p:cNvPr>
          <p:cNvCxnSpPr>
            <a:cxnSpLocks/>
          </p:cNvCxnSpPr>
          <p:nvPr/>
        </p:nvCxnSpPr>
        <p:spPr>
          <a:xfrm flipV="1">
            <a:off x="6005665" y="2429185"/>
            <a:ext cx="1550605" cy="44214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xmlns="" id="{50C3A95E-84C4-4022-9591-995F1ED2AB34}"/>
              </a:ext>
            </a:extLst>
          </p:cNvPr>
          <p:cNvCxnSpPr>
            <a:cxnSpLocks/>
          </p:cNvCxnSpPr>
          <p:nvPr/>
        </p:nvCxnSpPr>
        <p:spPr>
          <a:xfrm flipV="1">
            <a:off x="6055798" y="2816421"/>
            <a:ext cx="1530785" cy="23637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xmlns="" id="{DE891FEC-BCCA-4C09-81E7-04876111FC6D}"/>
              </a:ext>
            </a:extLst>
          </p:cNvPr>
          <p:cNvCxnSpPr>
            <a:cxnSpLocks/>
          </p:cNvCxnSpPr>
          <p:nvPr/>
        </p:nvCxnSpPr>
        <p:spPr>
          <a:xfrm flipV="1">
            <a:off x="6075858" y="3135802"/>
            <a:ext cx="1550843" cy="8635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xmlns="" id="{98E75627-0760-4221-8C5D-51AFEED4F82F}"/>
              </a:ext>
            </a:extLst>
          </p:cNvPr>
          <p:cNvCxnSpPr>
            <a:cxnSpLocks/>
          </p:cNvCxnSpPr>
          <p:nvPr/>
        </p:nvCxnSpPr>
        <p:spPr>
          <a:xfrm>
            <a:off x="6055442" y="3433108"/>
            <a:ext cx="1571259" cy="13235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xmlns="" id="{CCB23648-7770-48C4-AC55-04253AC39E7F}"/>
              </a:ext>
            </a:extLst>
          </p:cNvPr>
          <p:cNvCxnSpPr>
            <a:cxnSpLocks/>
          </p:cNvCxnSpPr>
          <p:nvPr/>
        </p:nvCxnSpPr>
        <p:spPr>
          <a:xfrm>
            <a:off x="6096000" y="3585899"/>
            <a:ext cx="1530700" cy="319655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xmlns="" id="{654BE1BE-A5FF-4808-88DE-9228BC701E43}"/>
              </a:ext>
            </a:extLst>
          </p:cNvPr>
          <p:cNvCxnSpPr>
            <a:cxnSpLocks/>
          </p:cNvCxnSpPr>
          <p:nvPr/>
        </p:nvCxnSpPr>
        <p:spPr>
          <a:xfrm>
            <a:off x="6069700" y="3814324"/>
            <a:ext cx="1516883" cy="49029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xmlns="" id="{62C71206-6CEF-4D93-A579-843005A08B79}"/>
              </a:ext>
            </a:extLst>
          </p:cNvPr>
          <p:cNvCxnSpPr>
            <a:cxnSpLocks/>
          </p:cNvCxnSpPr>
          <p:nvPr/>
        </p:nvCxnSpPr>
        <p:spPr>
          <a:xfrm>
            <a:off x="6035382" y="4304616"/>
            <a:ext cx="1591318" cy="788884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xmlns="" id="{8FD91629-97A0-4BE3-9937-D21C43555580}"/>
              </a:ext>
            </a:extLst>
          </p:cNvPr>
          <p:cNvCxnSpPr>
            <a:cxnSpLocks/>
          </p:cNvCxnSpPr>
          <p:nvPr/>
        </p:nvCxnSpPr>
        <p:spPr>
          <a:xfrm>
            <a:off x="5981038" y="4048985"/>
            <a:ext cx="1611467" cy="612153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xmlns="" id="{7588491F-BCD9-429C-B6A9-BD09CF465509}"/>
              </a:ext>
            </a:extLst>
          </p:cNvPr>
          <p:cNvCxnSpPr>
            <a:cxnSpLocks/>
          </p:cNvCxnSpPr>
          <p:nvPr/>
        </p:nvCxnSpPr>
        <p:spPr>
          <a:xfrm>
            <a:off x="6113085" y="4755273"/>
            <a:ext cx="1513614" cy="74276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B7F979F3-F2DB-4BDC-B56B-171FE3ABA84F}"/>
              </a:ext>
            </a:extLst>
          </p:cNvPr>
          <p:cNvSpPr txBox="1"/>
          <p:nvPr/>
        </p:nvSpPr>
        <p:spPr>
          <a:xfrm>
            <a:off x="3266721" y="80585"/>
            <a:ext cx="720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solidFill>
                  <a:schemeClr val="bg1"/>
                </a:solidFill>
              </a:rPr>
              <a:t>El contexto de la industria</a:t>
            </a:r>
          </a:p>
        </p:txBody>
      </p:sp>
      <p:sp>
        <p:nvSpPr>
          <p:cNvPr id="40" name="CuadroTexto 1">
            <a:extLst>
              <a:ext uri="{FF2B5EF4-FFF2-40B4-BE49-F238E27FC236}">
                <a16:creationId xmlns:a16="http://schemas.microsoft.com/office/drawing/2014/main" xmlns="" id="{D11F4027-3212-4371-BAA4-EEA5EC96F625}"/>
              </a:ext>
            </a:extLst>
          </p:cNvPr>
          <p:cNvSpPr txBox="1"/>
          <p:nvPr/>
        </p:nvSpPr>
        <p:spPr>
          <a:xfrm>
            <a:off x="1678901" y="5572298"/>
            <a:ext cx="2117840" cy="3376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dirty="0"/>
              <a:t>Fuente: </a:t>
            </a:r>
            <a:r>
              <a:rPr lang="es-CL" sz="1400" dirty="0" err="1"/>
              <a:t>Ciren</a:t>
            </a:r>
            <a:r>
              <a:rPr lang="es-CL" sz="1400" dirty="0"/>
              <a:t> &amp; </a:t>
            </a:r>
            <a:r>
              <a:rPr lang="es-CL" sz="1400" dirty="0" err="1"/>
              <a:t>Odepa</a:t>
            </a:r>
            <a:endParaRPr lang="es-CL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A22BC398-706D-4AE1-893A-908DC0F8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9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55476EE-3BBB-49F2-839C-22773075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979" y="1345048"/>
            <a:ext cx="1202669" cy="411942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1C5206F-8AD3-47D4-AF46-901C4B248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903" y="1345047"/>
            <a:ext cx="1204536" cy="4125817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DB530DD-490A-4771-8F3B-36CE20232338}"/>
              </a:ext>
            </a:extLst>
          </p:cNvPr>
          <p:cNvSpPr txBox="1"/>
          <p:nvPr/>
        </p:nvSpPr>
        <p:spPr>
          <a:xfrm>
            <a:off x="1907740" y="-11503"/>
            <a:ext cx="8576635" cy="954107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2800" dirty="0">
                <a:solidFill>
                  <a:schemeClr val="bg1"/>
                </a:solidFill>
              </a:rPr>
              <a:t>Crecimiento de un 29% de la superficie frutícola nacional entre 2010 (267 mil </a:t>
            </a:r>
            <a:r>
              <a:rPr lang="es-CL" sz="2800" dirty="0" err="1">
                <a:solidFill>
                  <a:schemeClr val="bg1"/>
                </a:solidFill>
              </a:rPr>
              <a:t>há</a:t>
            </a:r>
            <a:r>
              <a:rPr lang="es-CL" sz="2800" dirty="0">
                <a:solidFill>
                  <a:schemeClr val="bg1"/>
                </a:solidFill>
              </a:rPr>
              <a:t>) y 2020 (344 mil </a:t>
            </a:r>
            <a:r>
              <a:rPr lang="es-CL" sz="2800" dirty="0" err="1">
                <a:solidFill>
                  <a:schemeClr val="bg1"/>
                </a:solidFill>
              </a:rPr>
              <a:t>há</a:t>
            </a:r>
            <a:r>
              <a:rPr lang="es-CL" sz="28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96F7F9CA-E8F8-4E0B-95D1-3B57969116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1"/>
          <a:stretch/>
        </p:blipFill>
        <p:spPr>
          <a:xfrm>
            <a:off x="8484161" y="1353223"/>
            <a:ext cx="1222058" cy="4109742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xmlns="" id="{C5B8B5B5-AADC-4E86-B42D-A2CB8FA3B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206" y="1356621"/>
            <a:ext cx="1197478" cy="4109743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xmlns="" id="{CC98E9BB-55B0-4EE5-9FCB-243E5F9F6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8876" y="1357846"/>
            <a:ext cx="1197478" cy="410974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xmlns="" id="{604164E2-98E8-4919-89A4-4A5A4713A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286" y="1356618"/>
            <a:ext cx="1197478" cy="4109743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xmlns="" id="{EC8BA3F2-EC7D-470B-AC5A-7E611ABC08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569" y="1356066"/>
            <a:ext cx="1197478" cy="4109743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xmlns="" id="{EA880E76-A582-4FB7-B200-9EC29D422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5631" y="1361121"/>
            <a:ext cx="1197478" cy="410974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xmlns="" id="{8A426CE8-0703-4C71-980C-7F49B1C58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3820" y="1355112"/>
            <a:ext cx="1197478" cy="4109743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xmlns="" id="{DF74F571-D74B-4346-B101-AD424A4E6E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1916" y="1361121"/>
            <a:ext cx="1197478" cy="4109743"/>
          </a:xfrm>
          <a:prstGeom prst="rect">
            <a:avLst/>
          </a:prstGeom>
        </p:spPr>
      </p:pic>
      <p:sp>
        <p:nvSpPr>
          <p:cNvPr id="73" name="CuadroTexto 1">
            <a:extLst>
              <a:ext uri="{FF2B5EF4-FFF2-40B4-BE49-F238E27FC236}">
                <a16:creationId xmlns:a16="http://schemas.microsoft.com/office/drawing/2014/main" xmlns="" id="{88758187-D32F-4A36-84A8-340D26AFA9BC}"/>
              </a:ext>
            </a:extLst>
          </p:cNvPr>
          <p:cNvSpPr txBox="1"/>
          <p:nvPr/>
        </p:nvSpPr>
        <p:spPr>
          <a:xfrm>
            <a:off x="118206" y="5487608"/>
            <a:ext cx="2117840" cy="3376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dirty="0"/>
              <a:t>Fuente: </a:t>
            </a:r>
            <a:r>
              <a:rPr lang="es-CL" sz="1400" dirty="0" err="1"/>
              <a:t>Ciren</a:t>
            </a:r>
            <a:r>
              <a:rPr lang="es-CL" sz="1400" dirty="0"/>
              <a:t> &amp; </a:t>
            </a:r>
            <a:r>
              <a:rPr lang="es-CL" sz="1400" dirty="0" err="1"/>
              <a:t>Odepa</a:t>
            </a:r>
            <a:endParaRPr lang="es-CL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BBB8B98-9F21-4FB4-A4D5-CFA98025AE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  <p:sp>
        <p:nvSpPr>
          <p:cNvPr id="47" name="Rectángulo 46">
            <a:extLst>
              <a:ext uri="{FF2B5EF4-FFF2-40B4-BE49-F238E27FC236}">
                <a16:creationId xmlns:a16="http://schemas.microsoft.com/office/drawing/2014/main" xmlns="" id="{F51161D0-2E58-4846-8077-1AE20C7F499F}"/>
              </a:ext>
            </a:extLst>
          </p:cNvPr>
          <p:cNvSpPr/>
          <p:nvPr/>
        </p:nvSpPr>
        <p:spPr>
          <a:xfrm>
            <a:off x="118206" y="1361122"/>
            <a:ext cx="11981188" cy="410184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xmlns="" id="{17A074D9-6B94-4DCC-8857-3C4571EBB383}"/>
              </a:ext>
            </a:extLst>
          </p:cNvPr>
          <p:cNvSpPr txBox="1"/>
          <p:nvPr/>
        </p:nvSpPr>
        <p:spPr>
          <a:xfrm>
            <a:off x="189897" y="2560895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45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BDA312B5-A0EB-49E7-B427-FA3E65E41401}"/>
              </a:ext>
            </a:extLst>
          </p:cNvPr>
          <p:cNvSpPr txBox="1"/>
          <p:nvPr/>
        </p:nvSpPr>
        <p:spPr>
          <a:xfrm>
            <a:off x="185121" y="3349887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52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CCBA124C-66F7-490A-A9A6-6DD7BCB05BDD}"/>
              </a:ext>
            </a:extLst>
          </p:cNvPr>
          <p:cNvSpPr txBox="1"/>
          <p:nvPr/>
        </p:nvSpPr>
        <p:spPr>
          <a:xfrm>
            <a:off x="169083" y="4834343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-13.5%</a:t>
            </a:r>
          </a:p>
        </p:txBody>
      </p:sp>
      <p:sp>
        <p:nvSpPr>
          <p:cNvPr id="3" name="Flecha: hacia abajo 2">
            <a:extLst>
              <a:ext uri="{FF2B5EF4-FFF2-40B4-BE49-F238E27FC236}">
                <a16:creationId xmlns:a16="http://schemas.microsoft.com/office/drawing/2014/main" xmlns="" id="{9FE23F5D-B4A1-4C76-8E41-7A282618739E}"/>
              </a:ext>
            </a:extLst>
          </p:cNvPr>
          <p:cNvSpPr/>
          <p:nvPr/>
        </p:nvSpPr>
        <p:spPr>
          <a:xfrm>
            <a:off x="537210" y="4256317"/>
            <a:ext cx="311796" cy="46775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Box 3">
            <a:extLst>
              <a:ext uri="{FF2B5EF4-FFF2-40B4-BE49-F238E27FC236}">
                <a16:creationId xmlns:a16="http://schemas.microsoft.com/office/drawing/2014/main" xmlns="" id="{B420A447-CBA4-41E1-AE9B-C164AF7F9F1A}"/>
              </a:ext>
            </a:extLst>
          </p:cNvPr>
          <p:cNvSpPr txBox="1"/>
          <p:nvPr/>
        </p:nvSpPr>
        <p:spPr>
          <a:xfrm>
            <a:off x="1405772" y="2560895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43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xmlns="" id="{24F7564C-BA63-48E5-ACAD-825F83F10D61}"/>
              </a:ext>
            </a:extLst>
          </p:cNvPr>
          <p:cNvSpPr txBox="1"/>
          <p:nvPr/>
        </p:nvSpPr>
        <p:spPr>
          <a:xfrm>
            <a:off x="1400996" y="3349887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15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xmlns="" id="{B96B74A4-4E93-4971-B537-FDFC5FD91555}"/>
              </a:ext>
            </a:extLst>
          </p:cNvPr>
          <p:cNvSpPr txBox="1"/>
          <p:nvPr/>
        </p:nvSpPr>
        <p:spPr>
          <a:xfrm>
            <a:off x="1384958" y="4834343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179%</a:t>
            </a:r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xmlns="" id="{50CAF5DE-B08F-4AA5-BCA8-978C98107FD9}"/>
              </a:ext>
            </a:extLst>
          </p:cNvPr>
          <p:cNvSpPr/>
          <p:nvPr/>
        </p:nvSpPr>
        <p:spPr>
          <a:xfrm rot="10800000">
            <a:off x="1753085" y="4256317"/>
            <a:ext cx="311796" cy="46775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xmlns="" id="{93694251-8595-4D27-A0A6-7989148D5600}"/>
              </a:ext>
            </a:extLst>
          </p:cNvPr>
          <p:cNvSpPr txBox="1"/>
          <p:nvPr/>
        </p:nvSpPr>
        <p:spPr>
          <a:xfrm>
            <a:off x="2579773" y="4824277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202%</a:t>
            </a:r>
          </a:p>
        </p:txBody>
      </p:sp>
      <p:sp>
        <p:nvSpPr>
          <p:cNvPr id="30" name="Flecha: hacia abajo 29">
            <a:extLst>
              <a:ext uri="{FF2B5EF4-FFF2-40B4-BE49-F238E27FC236}">
                <a16:creationId xmlns:a16="http://schemas.microsoft.com/office/drawing/2014/main" xmlns="" id="{A7DA6F17-C796-4A1A-BB35-114C18FCEF66}"/>
              </a:ext>
            </a:extLst>
          </p:cNvPr>
          <p:cNvSpPr/>
          <p:nvPr/>
        </p:nvSpPr>
        <p:spPr>
          <a:xfrm rot="10800000">
            <a:off x="2947900" y="4246251"/>
            <a:ext cx="311796" cy="46775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TextBox 3">
            <a:extLst>
              <a:ext uri="{FF2B5EF4-FFF2-40B4-BE49-F238E27FC236}">
                <a16:creationId xmlns:a16="http://schemas.microsoft.com/office/drawing/2014/main" xmlns="" id="{F649F047-3FE3-40AC-B89F-7458E26B7FC1}"/>
              </a:ext>
            </a:extLst>
          </p:cNvPr>
          <p:cNvSpPr txBox="1"/>
          <p:nvPr/>
        </p:nvSpPr>
        <p:spPr>
          <a:xfrm>
            <a:off x="2594476" y="2560895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40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xmlns="" id="{D10BC4EE-33DB-4307-8A8A-2722367220A8}"/>
              </a:ext>
            </a:extLst>
          </p:cNvPr>
          <p:cNvSpPr txBox="1"/>
          <p:nvPr/>
        </p:nvSpPr>
        <p:spPr>
          <a:xfrm>
            <a:off x="2589700" y="3349887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13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33" name="TextBox 3">
            <a:extLst>
              <a:ext uri="{FF2B5EF4-FFF2-40B4-BE49-F238E27FC236}">
                <a16:creationId xmlns:a16="http://schemas.microsoft.com/office/drawing/2014/main" xmlns="" id="{3DD69797-E809-4B8C-8DC6-241AC0914758}"/>
              </a:ext>
            </a:extLst>
          </p:cNvPr>
          <p:cNvSpPr txBox="1"/>
          <p:nvPr/>
        </p:nvSpPr>
        <p:spPr>
          <a:xfrm>
            <a:off x="3790855" y="2563169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32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xmlns="" id="{F1FEC45D-9123-4786-8A31-CB29414EE067}"/>
              </a:ext>
            </a:extLst>
          </p:cNvPr>
          <p:cNvSpPr txBox="1"/>
          <p:nvPr/>
        </p:nvSpPr>
        <p:spPr>
          <a:xfrm>
            <a:off x="3786079" y="3352161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35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xmlns="" id="{43391078-A7DE-495F-8FC0-9E9B71E126DA}"/>
              </a:ext>
            </a:extLst>
          </p:cNvPr>
          <p:cNvSpPr txBox="1"/>
          <p:nvPr/>
        </p:nvSpPr>
        <p:spPr>
          <a:xfrm>
            <a:off x="3801379" y="4834343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-7.8%</a:t>
            </a:r>
          </a:p>
        </p:txBody>
      </p:sp>
      <p:sp>
        <p:nvSpPr>
          <p:cNvPr id="36" name="Flecha: hacia abajo 35">
            <a:extLst>
              <a:ext uri="{FF2B5EF4-FFF2-40B4-BE49-F238E27FC236}">
                <a16:creationId xmlns:a16="http://schemas.microsoft.com/office/drawing/2014/main" xmlns="" id="{D0CAFCBF-B9C2-458A-88F9-E652D55C5255}"/>
              </a:ext>
            </a:extLst>
          </p:cNvPr>
          <p:cNvSpPr/>
          <p:nvPr/>
        </p:nvSpPr>
        <p:spPr>
          <a:xfrm>
            <a:off x="4169506" y="4256317"/>
            <a:ext cx="311796" cy="46775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TextBox 3">
            <a:extLst>
              <a:ext uri="{FF2B5EF4-FFF2-40B4-BE49-F238E27FC236}">
                <a16:creationId xmlns:a16="http://schemas.microsoft.com/office/drawing/2014/main" xmlns="" id="{3339154D-DAD5-4AF4-918B-21DECA5B8608}"/>
              </a:ext>
            </a:extLst>
          </p:cNvPr>
          <p:cNvSpPr txBox="1"/>
          <p:nvPr/>
        </p:nvSpPr>
        <p:spPr>
          <a:xfrm>
            <a:off x="7370070" y="2521593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30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56" name="TextBox 3">
            <a:extLst>
              <a:ext uri="{FF2B5EF4-FFF2-40B4-BE49-F238E27FC236}">
                <a16:creationId xmlns:a16="http://schemas.microsoft.com/office/drawing/2014/main" xmlns="" id="{C3DD0B20-9A09-4A8D-A8F9-3F6499970520}"/>
              </a:ext>
            </a:extLst>
          </p:cNvPr>
          <p:cNvSpPr txBox="1"/>
          <p:nvPr/>
        </p:nvSpPr>
        <p:spPr>
          <a:xfrm>
            <a:off x="7365294" y="3310585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34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57" name="TextBox 3">
            <a:extLst>
              <a:ext uri="{FF2B5EF4-FFF2-40B4-BE49-F238E27FC236}">
                <a16:creationId xmlns:a16="http://schemas.microsoft.com/office/drawing/2014/main" xmlns="" id="{EE6E0B42-4503-4C61-8D7B-EBD7AC694319}"/>
              </a:ext>
            </a:extLst>
          </p:cNvPr>
          <p:cNvSpPr txBox="1"/>
          <p:nvPr/>
        </p:nvSpPr>
        <p:spPr>
          <a:xfrm>
            <a:off x="7380594" y="4792767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-11.5%</a:t>
            </a:r>
          </a:p>
        </p:txBody>
      </p:sp>
      <p:sp>
        <p:nvSpPr>
          <p:cNvPr id="58" name="Flecha: hacia abajo 57">
            <a:extLst>
              <a:ext uri="{FF2B5EF4-FFF2-40B4-BE49-F238E27FC236}">
                <a16:creationId xmlns:a16="http://schemas.microsoft.com/office/drawing/2014/main" xmlns="" id="{FD73DCB1-289E-4FB0-BC62-3CAD9513E5D0}"/>
              </a:ext>
            </a:extLst>
          </p:cNvPr>
          <p:cNvSpPr/>
          <p:nvPr/>
        </p:nvSpPr>
        <p:spPr>
          <a:xfrm>
            <a:off x="7748721" y="4214741"/>
            <a:ext cx="311796" cy="46775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TextBox 3">
            <a:extLst>
              <a:ext uri="{FF2B5EF4-FFF2-40B4-BE49-F238E27FC236}">
                <a16:creationId xmlns:a16="http://schemas.microsoft.com/office/drawing/2014/main" xmlns="" id="{7099B8C6-9D48-4AF0-9111-B54224E20B49}"/>
              </a:ext>
            </a:extLst>
          </p:cNvPr>
          <p:cNvSpPr txBox="1"/>
          <p:nvPr/>
        </p:nvSpPr>
        <p:spPr>
          <a:xfrm>
            <a:off x="8571148" y="2519319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24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60" name="TextBox 3">
            <a:extLst>
              <a:ext uri="{FF2B5EF4-FFF2-40B4-BE49-F238E27FC236}">
                <a16:creationId xmlns:a16="http://schemas.microsoft.com/office/drawing/2014/main" xmlns="" id="{FA607CB7-A86D-4738-811E-54E379A9AB42}"/>
              </a:ext>
            </a:extLst>
          </p:cNvPr>
          <p:cNvSpPr txBox="1"/>
          <p:nvPr/>
        </p:nvSpPr>
        <p:spPr>
          <a:xfrm>
            <a:off x="8566372" y="3308311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3400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61" name="TextBox 3">
            <a:extLst>
              <a:ext uri="{FF2B5EF4-FFF2-40B4-BE49-F238E27FC236}">
                <a16:creationId xmlns:a16="http://schemas.microsoft.com/office/drawing/2014/main" xmlns="" id="{D4247DDA-8E9E-4555-B9B3-4761A6EDA2DC}"/>
              </a:ext>
            </a:extLst>
          </p:cNvPr>
          <p:cNvSpPr txBox="1"/>
          <p:nvPr/>
        </p:nvSpPr>
        <p:spPr>
          <a:xfrm>
            <a:off x="8550334" y="4792767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610%</a:t>
            </a:r>
          </a:p>
        </p:txBody>
      </p:sp>
      <p:sp>
        <p:nvSpPr>
          <p:cNvPr id="62" name="Flecha: hacia abajo 61">
            <a:extLst>
              <a:ext uri="{FF2B5EF4-FFF2-40B4-BE49-F238E27FC236}">
                <a16:creationId xmlns:a16="http://schemas.microsoft.com/office/drawing/2014/main" xmlns="" id="{BF7E1C93-74D5-41D3-A38F-30290DBCE74A}"/>
              </a:ext>
            </a:extLst>
          </p:cNvPr>
          <p:cNvSpPr/>
          <p:nvPr/>
        </p:nvSpPr>
        <p:spPr>
          <a:xfrm rot="10800000">
            <a:off x="8918461" y="4214741"/>
            <a:ext cx="311796" cy="46775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TextBox 3">
            <a:extLst>
              <a:ext uri="{FF2B5EF4-FFF2-40B4-BE49-F238E27FC236}">
                <a16:creationId xmlns:a16="http://schemas.microsoft.com/office/drawing/2014/main" xmlns="" id="{2A555570-2592-47DD-BCDD-6E9A873B42C7}"/>
              </a:ext>
            </a:extLst>
          </p:cNvPr>
          <p:cNvSpPr txBox="1"/>
          <p:nvPr/>
        </p:nvSpPr>
        <p:spPr>
          <a:xfrm>
            <a:off x="9758311" y="2519319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22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64" name="TextBox 3">
            <a:extLst>
              <a:ext uri="{FF2B5EF4-FFF2-40B4-BE49-F238E27FC236}">
                <a16:creationId xmlns:a16="http://schemas.microsoft.com/office/drawing/2014/main" xmlns="" id="{068047AA-F756-41AD-BE58-4BA6357A239A}"/>
              </a:ext>
            </a:extLst>
          </p:cNvPr>
          <p:cNvSpPr txBox="1"/>
          <p:nvPr/>
        </p:nvSpPr>
        <p:spPr>
          <a:xfrm>
            <a:off x="9753535" y="3308311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65" name="TextBox 3">
            <a:extLst>
              <a:ext uri="{FF2B5EF4-FFF2-40B4-BE49-F238E27FC236}">
                <a16:creationId xmlns:a16="http://schemas.microsoft.com/office/drawing/2014/main" xmlns="" id="{1B354C93-6D2C-43D2-9AE8-640623F7F1DB}"/>
              </a:ext>
            </a:extLst>
          </p:cNvPr>
          <p:cNvSpPr txBox="1"/>
          <p:nvPr/>
        </p:nvSpPr>
        <p:spPr>
          <a:xfrm>
            <a:off x="9737497" y="4792767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25%</a:t>
            </a:r>
          </a:p>
        </p:txBody>
      </p:sp>
      <p:sp>
        <p:nvSpPr>
          <p:cNvPr id="66" name="Flecha: hacia abajo 65">
            <a:extLst>
              <a:ext uri="{FF2B5EF4-FFF2-40B4-BE49-F238E27FC236}">
                <a16:creationId xmlns:a16="http://schemas.microsoft.com/office/drawing/2014/main" xmlns="" id="{E433F269-50B8-4A15-BE21-EFB64885FD16}"/>
              </a:ext>
            </a:extLst>
          </p:cNvPr>
          <p:cNvSpPr/>
          <p:nvPr/>
        </p:nvSpPr>
        <p:spPr>
          <a:xfrm rot="10800000">
            <a:off x="10105624" y="4214741"/>
            <a:ext cx="311796" cy="46775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TextBox 3">
            <a:extLst>
              <a:ext uri="{FF2B5EF4-FFF2-40B4-BE49-F238E27FC236}">
                <a16:creationId xmlns:a16="http://schemas.microsoft.com/office/drawing/2014/main" xmlns="" id="{F7B8B78C-4F1F-4DA0-BA2E-7C4214BE1992}"/>
              </a:ext>
            </a:extLst>
          </p:cNvPr>
          <p:cNvSpPr txBox="1"/>
          <p:nvPr/>
        </p:nvSpPr>
        <p:spPr>
          <a:xfrm>
            <a:off x="10983267" y="2519319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18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68" name="TextBox 3">
            <a:extLst>
              <a:ext uri="{FF2B5EF4-FFF2-40B4-BE49-F238E27FC236}">
                <a16:creationId xmlns:a16="http://schemas.microsoft.com/office/drawing/2014/main" xmlns="" id="{5AD62D3F-62BE-445C-9C8A-A0BDBD426835}"/>
              </a:ext>
            </a:extLst>
          </p:cNvPr>
          <p:cNvSpPr txBox="1"/>
          <p:nvPr/>
        </p:nvSpPr>
        <p:spPr>
          <a:xfrm>
            <a:off x="10978491" y="3308311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7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69" name="TextBox 3">
            <a:extLst>
              <a:ext uri="{FF2B5EF4-FFF2-40B4-BE49-F238E27FC236}">
                <a16:creationId xmlns:a16="http://schemas.microsoft.com/office/drawing/2014/main" xmlns="" id="{68F808DB-3DFB-432E-98BF-24953ADCE0E7}"/>
              </a:ext>
            </a:extLst>
          </p:cNvPr>
          <p:cNvSpPr txBox="1"/>
          <p:nvPr/>
        </p:nvSpPr>
        <p:spPr>
          <a:xfrm>
            <a:off x="10962453" y="4792767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162%</a:t>
            </a:r>
          </a:p>
        </p:txBody>
      </p:sp>
      <p:sp>
        <p:nvSpPr>
          <p:cNvPr id="70" name="Flecha: hacia abajo 69">
            <a:extLst>
              <a:ext uri="{FF2B5EF4-FFF2-40B4-BE49-F238E27FC236}">
                <a16:creationId xmlns:a16="http://schemas.microsoft.com/office/drawing/2014/main" xmlns="" id="{118B7294-461E-4E9D-B099-D42A6FF45EA7}"/>
              </a:ext>
            </a:extLst>
          </p:cNvPr>
          <p:cNvSpPr/>
          <p:nvPr/>
        </p:nvSpPr>
        <p:spPr>
          <a:xfrm rot="10800000">
            <a:off x="11330580" y="4214741"/>
            <a:ext cx="311796" cy="467755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1" name="TextBox 3">
            <a:extLst>
              <a:ext uri="{FF2B5EF4-FFF2-40B4-BE49-F238E27FC236}">
                <a16:creationId xmlns:a16="http://schemas.microsoft.com/office/drawing/2014/main" xmlns="" id="{6F866EE4-8D27-4096-A983-35FC0354007D}"/>
              </a:ext>
            </a:extLst>
          </p:cNvPr>
          <p:cNvSpPr txBox="1"/>
          <p:nvPr/>
        </p:nvSpPr>
        <p:spPr>
          <a:xfrm>
            <a:off x="175877" y="1017644"/>
            <a:ext cx="104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Uva</a:t>
            </a:r>
            <a:r>
              <a:rPr lang="en-US" sz="1200" b="1" dirty="0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mesa</a:t>
            </a:r>
          </a:p>
        </p:txBody>
      </p:sp>
      <p:sp>
        <p:nvSpPr>
          <p:cNvPr id="72" name="TextBox 3">
            <a:extLst>
              <a:ext uri="{FF2B5EF4-FFF2-40B4-BE49-F238E27FC236}">
                <a16:creationId xmlns:a16="http://schemas.microsoft.com/office/drawing/2014/main" xmlns="" id="{A1663FE6-E561-44B8-9676-F66F73C17822}"/>
              </a:ext>
            </a:extLst>
          </p:cNvPr>
          <p:cNvSpPr txBox="1"/>
          <p:nvPr/>
        </p:nvSpPr>
        <p:spPr>
          <a:xfrm>
            <a:off x="1383857" y="1016005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Nogales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4" name="TextBox 3">
            <a:extLst>
              <a:ext uri="{FF2B5EF4-FFF2-40B4-BE49-F238E27FC236}">
                <a16:creationId xmlns:a16="http://schemas.microsoft.com/office/drawing/2014/main" xmlns="" id="{083FDBB3-CF31-439D-A58C-9A9644681C2A}"/>
              </a:ext>
            </a:extLst>
          </p:cNvPr>
          <p:cNvSpPr txBox="1"/>
          <p:nvPr/>
        </p:nvSpPr>
        <p:spPr>
          <a:xfrm>
            <a:off x="2577040" y="1021852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Cereza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5" name="TextBox 3">
            <a:extLst>
              <a:ext uri="{FF2B5EF4-FFF2-40B4-BE49-F238E27FC236}">
                <a16:creationId xmlns:a16="http://schemas.microsoft.com/office/drawing/2014/main" xmlns="" id="{B31F8DF3-1DDF-485B-B2A1-C429A4425BBD}"/>
              </a:ext>
            </a:extLst>
          </p:cNvPr>
          <p:cNvSpPr txBox="1"/>
          <p:nvPr/>
        </p:nvSpPr>
        <p:spPr>
          <a:xfrm>
            <a:off x="3801912" y="1007110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Manzana</a:t>
            </a:r>
          </a:p>
        </p:txBody>
      </p:sp>
      <p:sp>
        <p:nvSpPr>
          <p:cNvPr id="76" name="TextBox 3">
            <a:extLst>
              <a:ext uri="{FF2B5EF4-FFF2-40B4-BE49-F238E27FC236}">
                <a16:creationId xmlns:a16="http://schemas.microsoft.com/office/drawing/2014/main" xmlns="" id="{34B4383F-BD86-4DF9-B938-0C0BB31CB0F5}"/>
              </a:ext>
            </a:extLst>
          </p:cNvPr>
          <p:cNvSpPr txBox="1"/>
          <p:nvPr/>
        </p:nvSpPr>
        <p:spPr>
          <a:xfrm>
            <a:off x="7379648" y="1002146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Palta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7" name="TextBox 3">
            <a:extLst>
              <a:ext uri="{FF2B5EF4-FFF2-40B4-BE49-F238E27FC236}">
                <a16:creationId xmlns:a16="http://schemas.microsoft.com/office/drawing/2014/main" xmlns="" id="{53181E47-2AC4-434F-BC23-AEAF3F907D57}"/>
              </a:ext>
            </a:extLst>
          </p:cNvPr>
          <p:cNvSpPr txBox="1"/>
          <p:nvPr/>
        </p:nvSpPr>
        <p:spPr>
          <a:xfrm>
            <a:off x="8575092" y="997079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Avellana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8" name="TextBox 3">
            <a:extLst>
              <a:ext uri="{FF2B5EF4-FFF2-40B4-BE49-F238E27FC236}">
                <a16:creationId xmlns:a16="http://schemas.microsoft.com/office/drawing/2014/main" xmlns="" id="{608E6990-CC81-4B2D-B1BC-BE60480FE977}"/>
              </a:ext>
            </a:extLst>
          </p:cNvPr>
          <p:cNvSpPr txBox="1"/>
          <p:nvPr/>
        </p:nvSpPr>
        <p:spPr>
          <a:xfrm>
            <a:off x="9752594" y="1001297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Cítricos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9" name="TextBox 3">
            <a:extLst>
              <a:ext uri="{FF2B5EF4-FFF2-40B4-BE49-F238E27FC236}">
                <a16:creationId xmlns:a16="http://schemas.microsoft.com/office/drawing/2014/main" xmlns="" id="{B896D0CE-37B0-4464-9B8C-3B5DC0F81BC6}"/>
              </a:ext>
            </a:extLst>
          </p:cNvPr>
          <p:cNvSpPr txBox="1"/>
          <p:nvPr/>
        </p:nvSpPr>
        <p:spPr>
          <a:xfrm>
            <a:off x="10938214" y="982523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Arándano</a:t>
            </a:r>
            <a:endParaRPr lang="en-US" sz="14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0" name="TextBox 3">
            <a:extLst>
              <a:ext uri="{FF2B5EF4-FFF2-40B4-BE49-F238E27FC236}">
                <a16:creationId xmlns:a16="http://schemas.microsoft.com/office/drawing/2014/main" xmlns="" id="{5A76620F-B486-4AE5-8CB0-E10D89AE4D74}"/>
              </a:ext>
            </a:extLst>
          </p:cNvPr>
          <p:cNvSpPr txBox="1"/>
          <p:nvPr/>
        </p:nvSpPr>
        <p:spPr>
          <a:xfrm>
            <a:off x="5008366" y="997874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Carozos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2" name="TextBox 3">
            <a:extLst>
              <a:ext uri="{FF2B5EF4-FFF2-40B4-BE49-F238E27FC236}">
                <a16:creationId xmlns:a16="http://schemas.microsoft.com/office/drawing/2014/main" xmlns="" id="{D5A1749F-09A7-4B45-9C9E-3991312AE6F3}"/>
              </a:ext>
            </a:extLst>
          </p:cNvPr>
          <p:cNvSpPr txBox="1"/>
          <p:nvPr/>
        </p:nvSpPr>
        <p:spPr>
          <a:xfrm>
            <a:off x="4976791" y="2551601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32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83" name="TextBox 3">
            <a:extLst>
              <a:ext uri="{FF2B5EF4-FFF2-40B4-BE49-F238E27FC236}">
                <a16:creationId xmlns:a16="http://schemas.microsoft.com/office/drawing/2014/main" xmlns="" id="{DB98502F-0789-4FB4-820F-8BE496D8C54B}"/>
              </a:ext>
            </a:extLst>
          </p:cNvPr>
          <p:cNvSpPr txBox="1"/>
          <p:nvPr/>
        </p:nvSpPr>
        <p:spPr>
          <a:xfrm>
            <a:off x="4972015" y="3340593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39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84" name="TextBox 3">
            <a:extLst>
              <a:ext uri="{FF2B5EF4-FFF2-40B4-BE49-F238E27FC236}">
                <a16:creationId xmlns:a16="http://schemas.microsoft.com/office/drawing/2014/main" xmlns="" id="{DD93AB8F-9744-4A6B-8FA2-ED00EB0D5791}"/>
              </a:ext>
            </a:extLst>
          </p:cNvPr>
          <p:cNvSpPr txBox="1"/>
          <p:nvPr/>
        </p:nvSpPr>
        <p:spPr>
          <a:xfrm>
            <a:off x="4987315" y="4822775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-18%</a:t>
            </a:r>
          </a:p>
        </p:txBody>
      </p:sp>
      <p:sp>
        <p:nvSpPr>
          <p:cNvPr id="85" name="Flecha: hacia abajo 84">
            <a:extLst>
              <a:ext uri="{FF2B5EF4-FFF2-40B4-BE49-F238E27FC236}">
                <a16:creationId xmlns:a16="http://schemas.microsoft.com/office/drawing/2014/main" xmlns="" id="{BC4D6FF4-961C-4E82-B1D9-34CA438A289F}"/>
              </a:ext>
            </a:extLst>
          </p:cNvPr>
          <p:cNvSpPr/>
          <p:nvPr/>
        </p:nvSpPr>
        <p:spPr>
          <a:xfrm>
            <a:off x="5355442" y="4244749"/>
            <a:ext cx="311796" cy="46775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TextBox 3">
            <a:extLst>
              <a:ext uri="{FF2B5EF4-FFF2-40B4-BE49-F238E27FC236}">
                <a16:creationId xmlns:a16="http://schemas.microsoft.com/office/drawing/2014/main" xmlns="" id="{F092949B-78CE-434B-B900-B07172E7CED8}"/>
              </a:ext>
            </a:extLst>
          </p:cNvPr>
          <p:cNvSpPr txBox="1"/>
          <p:nvPr/>
        </p:nvSpPr>
        <p:spPr>
          <a:xfrm>
            <a:off x="6203667" y="1005216"/>
            <a:ext cx="104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Kiwi</a:t>
            </a:r>
            <a:endParaRPr lang="en-US" sz="1600" b="1" dirty="0">
              <a:latin typeface="Bebas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7" name="TextBox 3">
            <a:extLst>
              <a:ext uri="{FF2B5EF4-FFF2-40B4-BE49-F238E27FC236}">
                <a16:creationId xmlns:a16="http://schemas.microsoft.com/office/drawing/2014/main" xmlns="" id="{A79B1222-FB13-4C09-8C2B-5A93F3117058}"/>
              </a:ext>
            </a:extLst>
          </p:cNvPr>
          <p:cNvSpPr txBox="1"/>
          <p:nvPr/>
        </p:nvSpPr>
        <p:spPr>
          <a:xfrm>
            <a:off x="6172092" y="2568179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31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2020</a:t>
            </a:r>
          </a:p>
        </p:txBody>
      </p:sp>
      <p:sp>
        <p:nvSpPr>
          <p:cNvPr id="88" name="TextBox 3">
            <a:extLst>
              <a:ext uri="{FF2B5EF4-FFF2-40B4-BE49-F238E27FC236}">
                <a16:creationId xmlns:a16="http://schemas.microsoft.com/office/drawing/2014/main" xmlns="" id="{A9472266-4D9D-4F3A-BF62-34A437F62266}"/>
              </a:ext>
            </a:extLst>
          </p:cNvPr>
          <p:cNvSpPr txBox="1"/>
          <p:nvPr/>
        </p:nvSpPr>
        <p:spPr>
          <a:xfrm>
            <a:off x="6167316" y="3357171"/>
            <a:ext cx="10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37 mil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há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2010</a:t>
            </a:r>
          </a:p>
        </p:txBody>
      </p:sp>
      <p:sp>
        <p:nvSpPr>
          <p:cNvPr id="89" name="TextBox 3">
            <a:extLst>
              <a:ext uri="{FF2B5EF4-FFF2-40B4-BE49-F238E27FC236}">
                <a16:creationId xmlns:a16="http://schemas.microsoft.com/office/drawing/2014/main" xmlns="" id="{29EC04D8-CA5D-4BFF-8CA7-A61694EC96AA}"/>
              </a:ext>
            </a:extLst>
          </p:cNvPr>
          <p:cNvSpPr txBox="1"/>
          <p:nvPr/>
        </p:nvSpPr>
        <p:spPr>
          <a:xfrm>
            <a:off x="6182616" y="4839353"/>
            <a:ext cx="104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-14%</a:t>
            </a:r>
          </a:p>
        </p:txBody>
      </p:sp>
      <p:sp>
        <p:nvSpPr>
          <p:cNvPr id="90" name="Flecha: hacia abajo 89">
            <a:extLst>
              <a:ext uri="{FF2B5EF4-FFF2-40B4-BE49-F238E27FC236}">
                <a16:creationId xmlns:a16="http://schemas.microsoft.com/office/drawing/2014/main" xmlns="" id="{20FC54A5-1D9D-49DB-B85E-662288B29076}"/>
              </a:ext>
            </a:extLst>
          </p:cNvPr>
          <p:cNvSpPr/>
          <p:nvPr/>
        </p:nvSpPr>
        <p:spPr>
          <a:xfrm>
            <a:off x="6550743" y="4261327"/>
            <a:ext cx="311796" cy="46775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9077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DB530DD-490A-4771-8F3B-36CE20232338}"/>
              </a:ext>
            </a:extLst>
          </p:cNvPr>
          <p:cNvSpPr txBox="1"/>
          <p:nvPr/>
        </p:nvSpPr>
        <p:spPr>
          <a:xfrm>
            <a:off x="1907740" y="-11503"/>
            <a:ext cx="8576635" cy="584775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3200" dirty="0">
                <a:solidFill>
                  <a:schemeClr val="bg1"/>
                </a:solidFill>
              </a:rPr>
              <a:t>Evolución exportaciones frutícolas 2012-2019</a:t>
            </a:r>
          </a:p>
        </p:txBody>
      </p:sp>
      <p:sp>
        <p:nvSpPr>
          <p:cNvPr id="73" name="CuadroTexto 1">
            <a:extLst>
              <a:ext uri="{FF2B5EF4-FFF2-40B4-BE49-F238E27FC236}">
                <a16:creationId xmlns:a16="http://schemas.microsoft.com/office/drawing/2014/main" xmlns="" id="{88758187-D32F-4A36-84A8-340D26AFA9BC}"/>
              </a:ext>
            </a:extLst>
          </p:cNvPr>
          <p:cNvSpPr txBox="1"/>
          <p:nvPr/>
        </p:nvSpPr>
        <p:spPr>
          <a:xfrm>
            <a:off x="118206" y="5487608"/>
            <a:ext cx="2117840" cy="3376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dirty="0"/>
              <a:t>Fuente: </a:t>
            </a:r>
            <a:r>
              <a:rPr lang="es-CL" sz="1400" dirty="0" err="1"/>
              <a:t>Odepa</a:t>
            </a:r>
            <a:endParaRPr lang="es-CL" sz="1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BBB8B98-9F21-4FB4-A4D5-CFA98025A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  <p:graphicFrame>
        <p:nvGraphicFramePr>
          <p:cNvPr id="92" name="Gráfico 91">
            <a:extLst>
              <a:ext uri="{FF2B5EF4-FFF2-40B4-BE49-F238E27FC236}">
                <a16:creationId xmlns:a16="http://schemas.microsoft.com/office/drawing/2014/main" xmlns="" id="{9AFD8499-8D47-4941-B90A-D69467170A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7156323"/>
              </p:ext>
            </p:extLst>
          </p:nvPr>
        </p:nvGraphicFramePr>
        <p:xfrm>
          <a:off x="360218" y="1032759"/>
          <a:ext cx="11517746" cy="4222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3" name="CuadroTexto 1">
            <a:extLst>
              <a:ext uri="{FF2B5EF4-FFF2-40B4-BE49-F238E27FC236}">
                <a16:creationId xmlns:a16="http://schemas.microsoft.com/office/drawing/2014/main" xmlns="" id="{9927D5B8-0964-43F8-ABD5-7C5D371C0F02}"/>
              </a:ext>
            </a:extLst>
          </p:cNvPr>
          <p:cNvSpPr txBox="1"/>
          <p:nvPr/>
        </p:nvSpPr>
        <p:spPr>
          <a:xfrm>
            <a:off x="5276715" y="5226996"/>
            <a:ext cx="2117840" cy="33763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1400" dirty="0"/>
              <a:t>Año</a:t>
            </a:r>
          </a:p>
        </p:txBody>
      </p:sp>
    </p:spTree>
    <p:extLst>
      <p:ext uri="{BB962C8B-B14F-4D97-AF65-F5344CB8AC3E}">
        <p14:creationId xmlns:p14="http://schemas.microsoft.com/office/powerpoint/2010/main" val="48981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DB530DD-490A-4771-8F3B-36CE20232338}"/>
              </a:ext>
            </a:extLst>
          </p:cNvPr>
          <p:cNvSpPr txBox="1"/>
          <p:nvPr/>
        </p:nvSpPr>
        <p:spPr>
          <a:xfrm>
            <a:off x="1907741" y="-11503"/>
            <a:ext cx="8262419" cy="1200329"/>
          </a:xfrm>
          <a:prstGeom prst="rect">
            <a:avLst/>
          </a:prstGeom>
          <a:solidFill>
            <a:srgbClr val="0033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Sofisticación de las labores agrícolas y capacitación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6E3BB0-D797-4CF2-96A7-E49B2B70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DD13C449-F4D7-4F2D-80ED-EBC7DA6C8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6274"/>
            <a:ext cx="6476951" cy="3653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DBC0208-EA87-4995-830C-D11A903C7C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52"/>
          <a:stretch/>
        </p:blipFill>
        <p:spPr>
          <a:xfrm>
            <a:off x="5899777" y="1496275"/>
            <a:ext cx="6292223" cy="36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04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DB530DD-490A-4771-8F3B-36CE20232338}"/>
              </a:ext>
            </a:extLst>
          </p:cNvPr>
          <p:cNvSpPr txBox="1"/>
          <p:nvPr/>
        </p:nvSpPr>
        <p:spPr>
          <a:xfrm>
            <a:off x="1283855" y="0"/>
            <a:ext cx="9237287" cy="646331"/>
          </a:xfrm>
          <a:prstGeom prst="rect">
            <a:avLst/>
          </a:prstGeom>
          <a:solidFill>
            <a:srgbClr val="0033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Trabajo en el Sector Frutícola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6E3BB0-D797-4CF2-96A7-E49B2B70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A558F28-CF71-4430-88D2-D257A36CB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9263"/>
            <a:ext cx="6945746" cy="463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A4F9EAD-80C4-476C-9272-26E7B0742765}"/>
              </a:ext>
            </a:extLst>
          </p:cNvPr>
          <p:cNvSpPr txBox="1"/>
          <p:nvPr/>
        </p:nvSpPr>
        <p:spPr>
          <a:xfrm>
            <a:off x="7139708" y="949263"/>
            <a:ext cx="4701309" cy="4154984"/>
          </a:xfrm>
          <a:prstGeom prst="rect">
            <a:avLst/>
          </a:prstGeom>
          <a:solidFill>
            <a:schemeClr val="bg1">
              <a:alpha val="31000"/>
            </a:schemeClr>
          </a:solidFill>
        </p:spPr>
        <p:txBody>
          <a:bodyPr wrap="square">
            <a:spAutoFit/>
          </a:bodyPr>
          <a:lstStyle/>
          <a:p>
            <a:r>
              <a:rPr lang="es-ES" sz="3600" dirty="0"/>
              <a:t>571 mil trabajadores permanentes y de temporada en 2019</a:t>
            </a:r>
          </a:p>
          <a:p>
            <a:endParaRPr lang="es-ES" sz="3600" dirty="0"/>
          </a:p>
          <a:p>
            <a:r>
              <a:rPr lang="es-ES" sz="3600" dirty="0"/>
              <a:t>55,8% hombres</a:t>
            </a:r>
          </a:p>
          <a:p>
            <a:r>
              <a:rPr lang="es-ES" sz="3600" dirty="0"/>
              <a:t>44,2% mujeres</a:t>
            </a:r>
          </a:p>
          <a:p>
            <a:endParaRPr lang="es-ES" sz="2400" dirty="0"/>
          </a:p>
          <a:p>
            <a:r>
              <a:rPr lang="es-ES" sz="2400" dirty="0"/>
              <a:t>Fuente: </a:t>
            </a:r>
            <a:r>
              <a:rPr lang="es-ES" sz="2400" dirty="0" err="1"/>
              <a:t>Odepa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83139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47D6ED2-0CB1-4EF2-BD9A-8B3A6273C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5"/>
          <a:stretch/>
        </p:blipFill>
        <p:spPr>
          <a:xfrm>
            <a:off x="-1" y="-1"/>
            <a:ext cx="12191999" cy="5890705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DB530DD-490A-4771-8F3B-36CE20232338}"/>
              </a:ext>
            </a:extLst>
          </p:cNvPr>
          <p:cNvSpPr txBox="1"/>
          <p:nvPr/>
        </p:nvSpPr>
        <p:spPr>
          <a:xfrm>
            <a:off x="1907741" y="-11503"/>
            <a:ext cx="8262419" cy="646331"/>
          </a:xfrm>
          <a:prstGeom prst="rect">
            <a:avLst/>
          </a:prstGeom>
          <a:solidFill>
            <a:srgbClr val="0033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Estado del sector en pandemia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54501A7-4F49-4929-A357-864404FE7A1F}"/>
              </a:ext>
            </a:extLst>
          </p:cNvPr>
          <p:cNvSpPr txBox="1"/>
          <p:nvPr/>
        </p:nvSpPr>
        <p:spPr>
          <a:xfrm>
            <a:off x="6095998" y="1237191"/>
            <a:ext cx="5556964" cy="3970318"/>
          </a:xfrm>
          <a:prstGeom prst="rect">
            <a:avLst/>
          </a:prstGeom>
          <a:solidFill>
            <a:schemeClr val="tx1">
              <a:alpha val="31000"/>
            </a:schemeClr>
          </a:solidFill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hemos ido entrenando para lo que se nos viene. Ahora, tenemos que correr la maratón de las cosechas 2020-2021, y cumplir con todos los protocolos establecidos.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6E3BB0-D797-4CF2-96A7-E49B2B70D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6FA88EE-57D0-47FC-8530-341BC8E4B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xmlns="" id="{9DB530DD-490A-4771-8F3B-36CE20232338}"/>
              </a:ext>
            </a:extLst>
          </p:cNvPr>
          <p:cNvSpPr txBox="1"/>
          <p:nvPr/>
        </p:nvSpPr>
        <p:spPr>
          <a:xfrm>
            <a:off x="1907741" y="-11503"/>
            <a:ext cx="8262419" cy="646331"/>
          </a:xfrm>
          <a:prstGeom prst="rect">
            <a:avLst/>
          </a:prstGeom>
          <a:solidFill>
            <a:srgbClr val="0033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3600" dirty="0">
                <a:solidFill>
                  <a:schemeClr val="bg1"/>
                </a:solidFill>
              </a:rPr>
              <a:t>Estado del sector en pandemia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854501A7-4F49-4929-A357-864404FE7A1F}"/>
              </a:ext>
            </a:extLst>
          </p:cNvPr>
          <p:cNvSpPr txBox="1"/>
          <p:nvPr/>
        </p:nvSpPr>
        <p:spPr>
          <a:xfrm>
            <a:off x="6234545" y="1003484"/>
            <a:ext cx="5676669" cy="452431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Menor disponibilidad de trabajadores debido a las restricciones de movilización por la pandemia</a:t>
            </a:r>
          </a:p>
          <a:p>
            <a:endParaRPr lang="es-E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Inquietud por 2nda ola en enero, durante </a:t>
            </a:r>
            <a:r>
              <a:rPr lang="es-E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</a:t>
            </a:r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las cosechas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7B59BBF-514B-4E9F-BCE2-0BD4F55A7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96456"/>
            <a:ext cx="12192000" cy="9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06EB6702-E67C-4CEF-8AC5-BDE77C064F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732" y="0"/>
            <a:ext cx="1226573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86FD811-4B97-4296-A79C-638D7C5E8B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2800" y="3641446"/>
            <a:ext cx="4206399" cy="9878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E0D7482-82D9-4C33-AED0-C7F338EDD3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1634" y="1770234"/>
            <a:ext cx="9988731" cy="884329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bg1"/>
                </a:solidFill>
              </a:rPr>
              <a:t>Muchas Gracias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8868A80-F319-4CAF-BE5C-49698E0F1F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5800" y="2808236"/>
            <a:ext cx="5562600" cy="408319"/>
          </a:xfrm>
        </p:spPr>
        <p:txBody>
          <a:bodyPr>
            <a:normAutofit lnSpcReduction="10000"/>
          </a:bodyPr>
          <a:lstStyle/>
          <a:p>
            <a:r>
              <a:rPr lang="es-CL" dirty="0"/>
              <a:t>Juan Carlos Sepúlveda, gerente general de</a:t>
            </a:r>
          </a:p>
        </p:txBody>
      </p:sp>
    </p:spTree>
    <p:extLst>
      <p:ext uri="{BB962C8B-B14F-4D97-AF65-F5344CB8AC3E}">
        <p14:creationId xmlns:p14="http://schemas.microsoft.com/office/powerpoint/2010/main" val="1985529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342</Words>
  <Application>Microsoft Office PowerPoint</Application>
  <PresentationFormat>Personalizado</PresentationFormat>
  <Paragraphs>87</Paragraphs>
  <Slides>9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Trabajo Agrícola en Pandemia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Sebastian Tapia Reyes</dc:creator>
  <cp:lastModifiedBy>Carlos Vergara</cp:lastModifiedBy>
  <cp:revision>57</cp:revision>
  <dcterms:created xsi:type="dcterms:W3CDTF">2020-09-01T21:22:04Z</dcterms:created>
  <dcterms:modified xsi:type="dcterms:W3CDTF">2020-12-10T16:43:02Z</dcterms:modified>
</cp:coreProperties>
</file>