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7" r:id="rId2"/>
    <p:sldId id="335" r:id="rId3"/>
    <p:sldId id="336" r:id="rId4"/>
    <p:sldId id="337" r:id="rId5"/>
    <p:sldId id="338" r:id="rId6"/>
    <p:sldId id="339" r:id="rId7"/>
    <p:sldId id="340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09E00"/>
    <a:srgbClr val="273F8D"/>
    <a:srgbClr val="E6E6E6"/>
    <a:srgbClr val="CC2700"/>
    <a:srgbClr val="1E316C"/>
    <a:srgbClr val="132F49"/>
    <a:srgbClr val="0E1D4E"/>
    <a:srgbClr val="09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>
      <p:cViewPr varScale="1">
        <p:scale>
          <a:sx n="62" d="100"/>
          <a:sy n="62" d="100"/>
        </p:scale>
        <p:origin x="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s-CL" dirty="0">
                <a:solidFill>
                  <a:schemeClr val="accent1"/>
                </a:solidFill>
              </a:rPr>
              <a:t>Búsquedas de empleo Nacional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Nacional!$H$1</c:f>
              <c:strCache>
                <c:ptCount val="1"/>
                <c:pt idx="0">
                  <c:v>Postulaciones Trabajando.com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Nacional!$A$2:$A$59</c:f>
              <c:numCache>
                <c:formatCode>mmm/yyyy</c:formatCode>
                <c:ptCount val="58"/>
                <c:pt idx="0">
                  <c:v>44136</c:v>
                </c:pt>
                <c:pt idx="1">
                  <c:v>44105</c:v>
                </c:pt>
                <c:pt idx="2">
                  <c:v>44075</c:v>
                </c:pt>
                <c:pt idx="3">
                  <c:v>44044</c:v>
                </c:pt>
                <c:pt idx="4">
                  <c:v>44013</c:v>
                </c:pt>
                <c:pt idx="5">
                  <c:v>43983</c:v>
                </c:pt>
                <c:pt idx="6">
                  <c:v>43952</c:v>
                </c:pt>
                <c:pt idx="7">
                  <c:v>43922</c:v>
                </c:pt>
                <c:pt idx="8">
                  <c:v>43891</c:v>
                </c:pt>
                <c:pt idx="9">
                  <c:v>43862</c:v>
                </c:pt>
                <c:pt idx="10">
                  <c:v>43831</c:v>
                </c:pt>
                <c:pt idx="11">
                  <c:v>43800</c:v>
                </c:pt>
                <c:pt idx="12">
                  <c:v>43770</c:v>
                </c:pt>
                <c:pt idx="13">
                  <c:v>43739</c:v>
                </c:pt>
                <c:pt idx="14">
                  <c:v>43709</c:v>
                </c:pt>
                <c:pt idx="15">
                  <c:v>43678</c:v>
                </c:pt>
                <c:pt idx="16">
                  <c:v>43647</c:v>
                </c:pt>
                <c:pt idx="17">
                  <c:v>43617</c:v>
                </c:pt>
                <c:pt idx="18">
                  <c:v>43586</c:v>
                </c:pt>
                <c:pt idx="19">
                  <c:v>43556</c:v>
                </c:pt>
                <c:pt idx="20">
                  <c:v>43525</c:v>
                </c:pt>
                <c:pt idx="21">
                  <c:v>43497</c:v>
                </c:pt>
                <c:pt idx="22">
                  <c:v>43466</c:v>
                </c:pt>
                <c:pt idx="23">
                  <c:v>43435</c:v>
                </c:pt>
                <c:pt idx="24">
                  <c:v>43405</c:v>
                </c:pt>
                <c:pt idx="25">
                  <c:v>43374</c:v>
                </c:pt>
                <c:pt idx="26">
                  <c:v>43344</c:v>
                </c:pt>
                <c:pt idx="27">
                  <c:v>43313</c:v>
                </c:pt>
                <c:pt idx="28">
                  <c:v>43282</c:v>
                </c:pt>
                <c:pt idx="29">
                  <c:v>43252</c:v>
                </c:pt>
                <c:pt idx="30">
                  <c:v>43221</c:v>
                </c:pt>
                <c:pt idx="31">
                  <c:v>43191</c:v>
                </c:pt>
                <c:pt idx="32">
                  <c:v>43160</c:v>
                </c:pt>
                <c:pt idx="33">
                  <c:v>43132</c:v>
                </c:pt>
                <c:pt idx="34">
                  <c:v>43101</c:v>
                </c:pt>
                <c:pt idx="35">
                  <c:v>43070</c:v>
                </c:pt>
                <c:pt idx="36">
                  <c:v>43040</c:v>
                </c:pt>
                <c:pt idx="37">
                  <c:v>43009</c:v>
                </c:pt>
                <c:pt idx="38">
                  <c:v>42979</c:v>
                </c:pt>
                <c:pt idx="39">
                  <c:v>42948</c:v>
                </c:pt>
                <c:pt idx="40">
                  <c:v>42917</c:v>
                </c:pt>
                <c:pt idx="41">
                  <c:v>42887</c:v>
                </c:pt>
                <c:pt idx="42">
                  <c:v>42856</c:v>
                </c:pt>
                <c:pt idx="43">
                  <c:v>42826</c:v>
                </c:pt>
                <c:pt idx="44">
                  <c:v>42795</c:v>
                </c:pt>
                <c:pt idx="45">
                  <c:v>42767</c:v>
                </c:pt>
                <c:pt idx="46">
                  <c:v>42736</c:v>
                </c:pt>
                <c:pt idx="47">
                  <c:v>42705</c:v>
                </c:pt>
                <c:pt idx="48">
                  <c:v>42675</c:v>
                </c:pt>
                <c:pt idx="49">
                  <c:v>42644</c:v>
                </c:pt>
                <c:pt idx="50">
                  <c:v>42614</c:v>
                </c:pt>
                <c:pt idx="51">
                  <c:v>42583</c:v>
                </c:pt>
                <c:pt idx="52">
                  <c:v>42552</c:v>
                </c:pt>
                <c:pt idx="53">
                  <c:v>42522</c:v>
                </c:pt>
                <c:pt idx="54">
                  <c:v>42491</c:v>
                </c:pt>
                <c:pt idx="55">
                  <c:v>42461</c:v>
                </c:pt>
                <c:pt idx="56">
                  <c:v>42430</c:v>
                </c:pt>
                <c:pt idx="57">
                  <c:v>42401</c:v>
                </c:pt>
              </c:numCache>
            </c:numRef>
          </c:cat>
          <c:val>
            <c:numRef>
              <c:f>Nacional!$H$2:$H$59</c:f>
              <c:numCache>
                <c:formatCode>General</c:formatCode>
                <c:ptCount val="58"/>
                <c:pt idx="1">
                  <c:v>489929</c:v>
                </c:pt>
                <c:pt idx="2">
                  <c:v>496703.33333333331</c:v>
                </c:pt>
                <c:pt idx="3">
                  <c:v>481219</c:v>
                </c:pt>
                <c:pt idx="4">
                  <c:v>487987.33333333331</c:v>
                </c:pt>
                <c:pt idx="5">
                  <c:v>502796.66666666669</c:v>
                </c:pt>
                <c:pt idx="6">
                  <c:v>494942</c:v>
                </c:pt>
                <c:pt idx="7">
                  <c:v>556496.66666666663</c:v>
                </c:pt>
                <c:pt idx="8">
                  <c:v>621855.33333333337</c:v>
                </c:pt>
                <c:pt idx="9">
                  <c:v>755315.66666666663</c:v>
                </c:pt>
                <c:pt idx="10">
                  <c:v>767609.66666666663</c:v>
                </c:pt>
                <c:pt idx="11">
                  <c:v>816335</c:v>
                </c:pt>
                <c:pt idx="12">
                  <c:v>793166.33333333337</c:v>
                </c:pt>
                <c:pt idx="13">
                  <c:v>813659.66666666663</c:v>
                </c:pt>
                <c:pt idx="14">
                  <c:v>888331</c:v>
                </c:pt>
                <c:pt idx="15">
                  <c:v>994466.33333333337</c:v>
                </c:pt>
                <c:pt idx="16">
                  <c:v>1140807</c:v>
                </c:pt>
                <c:pt idx="17">
                  <c:v>1252078</c:v>
                </c:pt>
                <c:pt idx="18">
                  <c:v>1310295.6666666667</c:v>
                </c:pt>
                <c:pt idx="19">
                  <c:v>1357318.6666666667</c:v>
                </c:pt>
                <c:pt idx="20">
                  <c:v>1222419.3333333333</c:v>
                </c:pt>
                <c:pt idx="21">
                  <c:v>1211023.6666666667</c:v>
                </c:pt>
                <c:pt idx="22">
                  <c:v>1098039</c:v>
                </c:pt>
                <c:pt idx="23">
                  <c:v>1164421.6666666667</c:v>
                </c:pt>
                <c:pt idx="24">
                  <c:v>1155093.3333333333</c:v>
                </c:pt>
                <c:pt idx="25">
                  <c:v>1152094.6666666667</c:v>
                </c:pt>
                <c:pt idx="26">
                  <c:v>1191304</c:v>
                </c:pt>
                <c:pt idx="27">
                  <c:v>1195929.6666666667</c:v>
                </c:pt>
                <c:pt idx="28">
                  <c:v>1249250.3333333333</c:v>
                </c:pt>
                <c:pt idx="29">
                  <c:v>1245607.6666666667</c:v>
                </c:pt>
                <c:pt idx="30">
                  <c:v>1251308.6666666667</c:v>
                </c:pt>
                <c:pt idx="31">
                  <c:v>1298937</c:v>
                </c:pt>
                <c:pt idx="32">
                  <c:v>1203598.3333333333</c:v>
                </c:pt>
                <c:pt idx="33">
                  <c:v>1175431</c:v>
                </c:pt>
                <c:pt idx="34">
                  <c:v>1050885.3333333333</c:v>
                </c:pt>
                <c:pt idx="35">
                  <c:v>1103350</c:v>
                </c:pt>
                <c:pt idx="36">
                  <c:v>1078475.6666666667</c:v>
                </c:pt>
                <c:pt idx="37">
                  <c:v>1061681.3333333333</c:v>
                </c:pt>
                <c:pt idx="38">
                  <c:v>1058710.6666666667</c:v>
                </c:pt>
                <c:pt idx="39">
                  <c:v>1037134.6666666666</c:v>
                </c:pt>
                <c:pt idx="40">
                  <c:v>1078872</c:v>
                </c:pt>
                <c:pt idx="41">
                  <c:v>1079898.6666666667</c:v>
                </c:pt>
                <c:pt idx="42">
                  <c:v>1032732.3333333334</c:v>
                </c:pt>
                <c:pt idx="43">
                  <c:v>1072577.3333333333</c:v>
                </c:pt>
                <c:pt idx="44">
                  <c:v>959796.66666666663</c:v>
                </c:pt>
                <c:pt idx="45">
                  <c:v>966444.66666666663</c:v>
                </c:pt>
                <c:pt idx="46">
                  <c:v>842381.66666666663</c:v>
                </c:pt>
                <c:pt idx="47">
                  <c:v>880205.33333333337</c:v>
                </c:pt>
                <c:pt idx="48">
                  <c:v>848358.33333333337</c:v>
                </c:pt>
                <c:pt idx="49">
                  <c:v>842945.66666666663</c:v>
                </c:pt>
                <c:pt idx="50">
                  <c:v>830506.33333333337</c:v>
                </c:pt>
                <c:pt idx="51">
                  <c:v>816283.33333333337</c:v>
                </c:pt>
                <c:pt idx="52">
                  <c:v>815259.66666666663</c:v>
                </c:pt>
                <c:pt idx="53">
                  <c:v>844549</c:v>
                </c:pt>
                <c:pt idx="54">
                  <c:v>872716.33333333337</c:v>
                </c:pt>
                <c:pt idx="55">
                  <c:v>939209.66666666663</c:v>
                </c:pt>
                <c:pt idx="56">
                  <c:v>836963.66666666663</c:v>
                </c:pt>
                <c:pt idx="57">
                  <c:v>703641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F-4245-81D9-32BDA26132B5}"/>
            </c:ext>
          </c:extLst>
        </c:ser>
        <c:ser>
          <c:idx val="0"/>
          <c:order val="1"/>
          <c:tx>
            <c:strRef>
              <c:f>Nacional!$I$1</c:f>
              <c:strCache>
                <c:ptCount val="1"/>
                <c:pt idx="0">
                  <c:v>Desocupados + Ocupados que buscan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Nacional!$A$2:$A$59</c:f>
              <c:numCache>
                <c:formatCode>mmm/yyyy</c:formatCode>
                <c:ptCount val="58"/>
                <c:pt idx="0">
                  <c:v>44136</c:v>
                </c:pt>
                <c:pt idx="1">
                  <c:v>44105</c:v>
                </c:pt>
                <c:pt idx="2">
                  <c:v>44075</c:v>
                </c:pt>
                <c:pt idx="3">
                  <c:v>44044</c:v>
                </c:pt>
                <c:pt idx="4">
                  <c:v>44013</c:v>
                </c:pt>
                <c:pt idx="5">
                  <c:v>43983</c:v>
                </c:pt>
                <c:pt idx="6">
                  <c:v>43952</c:v>
                </c:pt>
                <c:pt idx="7">
                  <c:v>43922</c:v>
                </c:pt>
                <c:pt idx="8">
                  <c:v>43891</c:v>
                </c:pt>
                <c:pt idx="9">
                  <c:v>43862</c:v>
                </c:pt>
                <c:pt idx="10">
                  <c:v>43831</c:v>
                </c:pt>
                <c:pt idx="11">
                  <c:v>43800</c:v>
                </c:pt>
                <c:pt idx="12">
                  <c:v>43770</c:v>
                </c:pt>
                <c:pt idx="13">
                  <c:v>43739</c:v>
                </c:pt>
                <c:pt idx="14">
                  <c:v>43709</c:v>
                </c:pt>
                <c:pt idx="15">
                  <c:v>43678</c:v>
                </c:pt>
                <c:pt idx="16">
                  <c:v>43647</c:v>
                </c:pt>
                <c:pt idx="17">
                  <c:v>43617</c:v>
                </c:pt>
                <c:pt idx="18">
                  <c:v>43586</c:v>
                </c:pt>
                <c:pt idx="19">
                  <c:v>43556</c:v>
                </c:pt>
                <c:pt idx="20">
                  <c:v>43525</c:v>
                </c:pt>
                <c:pt idx="21">
                  <c:v>43497</c:v>
                </c:pt>
                <c:pt idx="22">
                  <c:v>43466</c:v>
                </c:pt>
                <c:pt idx="23">
                  <c:v>43435</c:v>
                </c:pt>
                <c:pt idx="24">
                  <c:v>43405</c:v>
                </c:pt>
                <c:pt idx="25">
                  <c:v>43374</c:v>
                </c:pt>
                <c:pt idx="26">
                  <c:v>43344</c:v>
                </c:pt>
                <c:pt idx="27">
                  <c:v>43313</c:v>
                </c:pt>
                <c:pt idx="28">
                  <c:v>43282</c:v>
                </c:pt>
                <c:pt idx="29">
                  <c:v>43252</c:v>
                </c:pt>
                <c:pt idx="30">
                  <c:v>43221</c:v>
                </c:pt>
                <c:pt idx="31">
                  <c:v>43191</c:v>
                </c:pt>
                <c:pt idx="32">
                  <c:v>43160</c:v>
                </c:pt>
                <c:pt idx="33">
                  <c:v>43132</c:v>
                </c:pt>
                <c:pt idx="34">
                  <c:v>43101</c:v>
                </c:pt>
                <c:pt idx="35">
                  <c:v>43070</c:v>
                </c:pt>
                <c:pt idx="36">
                  <c:v>43040</c:v>
                </c:pt>
                <c:pt idx="37">
                  <c:v>43009</c:v>
                </c:pt>
                <c:pt idx="38">
                  <c:v>42979</c:v>
                </c:pt>
                <c:pt idx="39">
                  <c:v>42948</c:v>
                </c:pt>
                <c:pt idx="40">
                  <c:v>42917</c:v>
                </c:pt>
                <c:pt idx="41">
                  <c:v>42887</c:v>
                </c:pt>
                <c:pt idx="42">
                  <c:v>42856</c:v>
                </c:pt>
                <c:pt idx="43">
                  <c:v>42826</c:v>
                </c:pt>
                <c:pt idx="44">
                  <c:v>42795</c:v>
                </c:pt>
                <c:pt idx="45">
                  <c:v>42767</c:v>
                </c:pt>
                <c:pt idx="46">
                  <c:v>42736</c:v>
                </c:pt>
                <c:pt idx="47">
                  <c:v>42705</c:v>
                </c:pt>
                <c:pt idx="48">
                  <c:v>42675</c:v>
                </c:pt>
                <c:pt idx="49">
                  <c:v>42644</c:v>
                </c:pt>
                <c:pt idx="50">
                  <c:v>42614</c:v>
                </c:pt>
                <c:pt idx="51">
                  <c:v>42583</c:v>
                </c:pt>
                <c:pt idx="52">
                  <c:v>42552</c:v>
                </c:pt>
                <c:pt idx="53">
                  <c:v>42522</c:v>
                </c:pt>
                <c:pt idx="54">
                  <c:v>42491</c:v>
                </c:pt>
                <c:pt idx="55">
                  <c:v>42461</c:v>
                </c:pt>
                <c:pt idx="56">
                  <c:v>42430</c:v>
                </c:pt>
                <c:pt idx="57">
                  <c:v>42401</c:v>
                </c:pt>
              </c:numCache>
            </c:numRef>
          </c:cat>
          <c:val>
            <c:numRef>
              <c:f>Nacional!$I$2:$I$59</c:f>
              <c:numCache>
                <c:formatCode>General</c:formatCode>
                <c:ptCount val="5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1435294.9700000002</c:v>
                </c:pt>
                <c:pt idx="4">
                  <c:v>1456063.34</c:v>
                </c:pt>
                <c:pt idx="5">
                  <c:v>1419106.65</c:v>
                </c:pt>
                <c:pt idx="6">
                  <c:v>1332598.236</c:v>
                </c:pt>
                <c:pt idx="7">
                  <c:v>1342689.2420000001</c:v>
                </c:pt>
                <c:pt idx="8">
                  <c:v>1432421.8250000002</c:v>
                </c:pt>
                <c:pt idx="9">
                  <c:v>1606623.25</c:v>
                </c:pt>
                <c:pt idx="10">
                  <c:v>1511067.6680000001</c:v>
                </c:pt>
                <c:pt idx="11">
                  <c:v>1370449.67</c:v>
                </c:pt>
                <c:pt idx="12">
                  <c:v>1254021.1839999999</c:v>
                </c:pt>
                <c:pt idx="13">
                  <c:v>1264632.595</c:v>
                </c:pt>
                <c:pt idx="14">
                  <c:v>1276321.3999999999</c:v>
                </c:pt>
                <c:pt idx="15">
                  <c:v>1288658.824</c:v>
                </c:pt>
                <c:pt idx="16">
                  <c:v>1320646.2340000002</c:v>
                </c:pt>
                <c:pt idx="17">
                  <c:v>1333463.9440000001</c:v>
                </c:pt>
                <c:pt idx="18">
                  <c:v>1313509.952</c:v>
                </c:pt>
                <c:pt idx="19">
                  <c:v>1329519.5249999999</c:v>
                </c:pt>
                <c:pt idx="20">
                  <c:v>1305161.19</c:v>
                </c:pt>
                <c:pt idx="21">
                  <c:v>1314175.7000000002</c:v>
                </c:pt>
                <c:pt idx="22">
                  <c:v>1279718.3160000001</c:v>
                </c:pt>
                <c:pt idx="23">
                  <c:v>1274634.8319999999</c:v>
                </c:pt>
                <c:pt idx="24">
                  <c:v>1274424.368</c:v>
                </c:pt>
                <c:pt idx="25">
                  <c:v>1270299.415</c:v>
                </c:pt>
                <c:pt idx="26">
                  <c:v>1290214.0120000001</c:v>
                </c:pt>
                <c:pt idx="27">
                  <c:v>1286896.8360000001</c:v>
                </c:pt>
                <c:pt idx="28">
                  <c:v>1303009.804</c:v>
                </c:pt>
                <c:pt idx="29">
                  <c:v>1334422.1839999999</c:v>
                </c:pt>
                <c:pt idx="30">
                  <c:v>1297934.7830000001</c:v>
                </c:pt>
                <c:pt idx="31">
                  <c:v>1277276.966</c:v>
                </c:pt>
                <c:pt idx="32">
                  <c:v>1239863.544</c:v>
                </c:pt>
                <c:pt idx="33">
                  <c:v>1275627.3459999999</c:v>
                </c:pt>
                <c:pt idx="34">
                  <c:v>1251149.3599999999</c:v>
                </c:pt>
                <c:pt idx="35">
                  <c:v>1224591.9180000001</c:v>
                </c:pt>
                <c:pt idx="36">
                  <c:v>1172050.6880000001</c:v>
                </c:pt>
                <c:pt idx="37">
                  <c:v>1192386.2650000001</c:v>
                </c:pt>
                <c:pt idx="38">
                  <c:v>1207970.76</c:v>
                </c:pt>
                <c:pt idx="39">
                  <c:v>1199066.952</c:v>
                </c:pt>
                <c:pt idx="40">
                  <c:v>1167722.7519999999</c:v>
                </c:pt>
                <c:pt idx="41">
                  <c:v>1201904.074</c:v>
                </c:pt>
                <c:pt idx="42">
                  <c:v>1183954.22</c:v>
                </c:pt>
                <c:pt idx="43">
                  <c:v>1221007.44</c:v>
                </c:pt>
                <c:pt idx="44">
                  <c:v>1191441.8560000001</c:v>
                </c:pt>
                <c:pt idx="45">
                  <c:v>1194051.0550000002</c:v>
                </c:pt>
                <c:pt idx="46">
                  <c:v>1125472</c:v>
                </c:pt>
                <c:pt idx="47">
                  <c:v>1084114.568</c:v>
                </c:pt>
                <c:pt idx="48">
                  <c:v>1054962.18</c:v>
                </c:pt>
                <c:pt idx="49">
                  <c:v>1104234.014</c:v>
                </c:pt>
                <c:pt idx="50">
                  <c:v>1146507.9300000002</c:v>
                </c:pt>
                <c:pt idx="51">
                  <c:v>1186581.1459999999</c:v>
                </c:pt>
                <c:pt idx="52">
                  <c:v>1192345.4000000001</c:v>
                </c:pt>
                <c:pt idx="53">
                  <c:v>1228477.801</c:v>
                </c:pt>
                <c:pt idx="54">
                  <c:v>1204567.0490000001</c:v>
                </c:pt>
                <c:pt idx="55">
                  <c:v>1198965.148</c:v>
                </c:pt>
                <c:pt idx="56">
                  <c:v>1120099.4269999999</c:v>
                </c:pt>
                <c:pt idx="57">
                  <c:v>1107024.0359999998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F-4245-81D9-32BDA2613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785232"/>
        <c:axId val="795993056"/>
      </c:lineChart>
      <c:dateAx>
        <c:axId val="732785232"/>
        <c:scaling>
          <c:orientation val="minMax"/>
        </c:scaling>
        <c:delete val="0"/>
        <c:axPos val="b"/>
        <c:numFmt formatCode="m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95993056"/>
        <c:crosses val="autoZero"/>
        <c:auto val="1"/>
        <c:lblOffset val="100"/>
        <c:baseTimeUnit val="months"/>
      </c:dateAx>
      <c:valAx>
        <c:axId val="7959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3278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s-CL" dirty="0">
                <a:solidFill>
                  <a:schemeClr val="accent1"/>
                </a:solidFill>
              </a:rPr>
              <a:t>Índice Vacantes</a:t>
            </a:r>
            <a:r>
              <a:rPr lang="es-CL" baseline="0" dirty="0">
                <a:solidFill>
                  <a:schemeClr val="accent1"/>
                </a:solidFill>
              </a:rPr>
              <a:t> Nacional</a:t>
            </a:r>
            <a:r>
              <a:rPr lang="es-CL" sz="1200" baseline="0" dirty="0">
                <a:solidFill>
                  <a:schemeClr val="accent1"/>
                </a:solidFill>
              </a:rPr>
              <a:t> </a:t>
            </a:r>
            <a:br>
              <a:rPr lang="es-CL" sz="1200" baseline="0" dirty="0">
                <a:solidFill>
                  <a:schemeClr val="accent1"/>
                </a:solidFill>
              </a:rPr>
            </a:br>
            <a:r>
              <a:rPr lang="es-CL" sz="1200" baseline="0" dirty="0">
                <a:solidFill>
                  <a:schemeClr val="accent1"/>
                </a:solidFill>
              </a:rPr>
              <a:t>(base mar-2020=100)</a:t>
            </a:r>
            <a:endParaRPr lang="es-CL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5490221633495497"/>
          <c:y val="2.5007699220783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Hoja1!$H$1</c:f>
              <c:strCache>
                <c:ptCount val="1"/>
                <c:pt idx="0">
                  <c:v>Avisos Internet Bcentral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numRef>
              <c:f>Hoja1!$A$2:$A$23</c:f>
              <c:numCache>
                <c:formatCode>mmm\.yyyy</c:formatCode>
                <c:ptCount val="2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</c:numCache>
            </c:numRef>
          </c:cat>
          <c:val>
            <c:numRef>
              <c:f>Hoja1!$H$2:$H$24</c:f>
              <c:numCache>
                <c:formatCode>General</c:formatCode>
                <c:ptCount val="23"/>
                <c:pt idx="0">
                  <c:v>322.05584783488462</c:v>
                </c:pt>
                <c:pt idx="1">
                  <c:v>292.10845811412389</c:v>
                </c:pt>
                <c:pt idx="2">
                  <c:v>316.39012545528129</c:v>
                </c:pt>
                <c:pt idx="3">
                  <c:v>281.3031161473088</c:v>
                </c:pt>
                <c:pt idx="4">
                  <c:v>284.50020234722786</c:v>
                </c:pt>
                <c:pt idx="5">
                  <c:v>283.73128288142453</c:v>
                </c:pt>
                <c:pt idx="6">
                  <c:v>296.88385269121812</c:v>
                </c:pt>
                <c:pt idx="7">
                  <c:v>271.79279643868875</c:v>
                </c:pt>
                <c:pt idx="8">
                  <c:v>241.84540671792797</c:v>
                </c:pt>
                <c:pt idx="9">
                  <c:v>276.3253743423715</c:v>
                </c:pt>
                <c:pt idx="10">
                  <c:v>240.5503844597329</c:v>
                </c:pt>
                <c:pt idx="11">
                  <c:v>231.44475920679884</c:v>
                </c:pt>
                <c:pt idx="12">
                  <c:v>263.73937677053823</c:v>
                </c:pt>
                <c:pt idx="13">
                  <c:v>245.73047349251317</c:v>
                </c:pt>
                <c:pt idx="14">
                  <c:v>217.92796438688788</c:v>
                </c:pt>
                <c:pt idx="15">
                  <c:v>109.99595305544314</c:v>
                </c:pt>
                <c:pt idx="16">
                  <c:v>100</c:v>
                </c:pt>
                <c:pt idx="17">
                  <c:v>111.81707810602994</c:v>
                </c:pt>
                <c:pt idx="18">
                  <c:v>114.40712262242008</c:v>
                </c:pt>
                <c:pt idx="19">
                  <c:v>159.24726831242413</c:v>
                </c:pt>
                <c:pt idx="20">
                  <c:v>188.74949413193039</c:v>
                </c:pt>
                <c:pt idx="21">
                  <c:v>240.87414002428167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F-40FD-8AEE-39E925A86AFC}"/>
            </c:ext>
          </c:extLst>
        </c:ser>
        <c:ser>
          <c:idx val="2"/>
          <c:order val="1"/>
          <c:tx>
            <c:strRef>
              <c:f>Hoja1!$I$1</c:f>
              <c:strCache>
                <c:ptCount val="1"/>
                <c:pt idx="0">
                  <c:v>Vacantes Gerenal Bcentral</c:v>
                </c:pt>
              </c:strCache>
            </c:strRef>
          </c:tx>
          <c:spPr>
            <a:ln w="28575" cap="rnd">
              <a:solidFill>
                <a:srgbClr val="D09E00"/>
              </a:solidFill>
              <a:round/>
            </a:ln>
            <a:effectLst/>
          </c:spPr>
          <c:marker>
            <c:symbol val="none"/>
          </c:marker>
          <c:cat>
            <c:numRef>
              <c:f>Hoja1!$A$2:$A$23</c:f>
              <c:numCache>
                <c:formatCode>mmm\.yyyy</c:formatCode>
                <c:ptCount val="2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</c:numCache>
            </c:numRef>
          </c:cat>
          <c:val>
            <c:numRef>
              <c:f>Hoja1!$I$2:$I$24</c:f>
              <c:numCache>
                <c:formatCode>General</c:formatCode>
                <c:ptCount val="23"/>
                <c:pt idx="0">
                  <c:v>1363.276836158193</c:v>
                </c:pt>
                <c:pt idx="1">
                  <c:v>1084.7457627118661</c:v>
                </c:pt>
                <c:pt idx="2">
                  <c:v>1524.8587570622665</c:v>
                </c:pt>
                <c:pt idx="3">
                  <c:v>884.74576271186618</c:v>
                </c:pt>
                <c:pt idx="4">
                  <c:v>875.14124293785824</c:v>
                </c:pt>
                <c:pt idx="5">
                  <c:v>924.29378531073803</c:v>
                </c:pt>
                <c:pt idx="6">
                  <c:v>619.20903954802361</c:v>
                </c:pt>
                <c:pt idx="7">
                  <c:v>801.69491525423734</c:v>
                </c:pt>
                <c:pt idx="8">
                  <c:v>685.87570621469331</c:v>
                </c:pt>
                <c:pt idx="9">
                  <c:v>742.37288135593315</c:v>
                </c:pt>
                <c:pt idx="10">
                  <c:v>560.45197740113088</c:v>
                </c:pt>
                <c:pt idx="11">
                  <c:v>1398.8700564971793</c:v>
                </c:pt>
                <c:pt idx="12">
                  <c:v>1004.5197740113022</c:v>
                </c:pt>
                <c:pt idx="13">
                  <c:v>564.97175141243031</c:v>
                </c:pt>
                <c:pt idx="14">
                  <c:v>754.23728813559535</c:v>
                </c:pt>
                <c:pt idx="15">
                  <c:v>97.740112994350284</c:v>
                </c:pt>
                <c:pt idx="16">
                  <c:v>100</c:v>
                </c:pt>
                <c:pt idx="17">
                  <c:v>81.355932203389955</c:v>
                </c:pt>
                <c:pt idx="18">
                  <c:v>85.875706214689401</c:v>
                </c:pt>
                <c:pt idx="19">
                  <c:v>208.47457627118663</c:v>
                </c:pt>
                <c:pt idx="20">
                  <c:v>208.47457627118663</c:v>
                </c:pt>
                <c:pt idx="21">
                  <c:v>259.88700564971793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F-40FD-8AEE-39E925A86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673119"/>
        <c:axId val="1117228335"/>
      </c:lineChart>
      <c:dateAx>
        <c:axId val="1340673119"/>
        <c:scaling>
          <c:orientation val="minMax"/>
        </c:scaling>
        <c:delete val="0"/>
        <c:axPos val="b"/>
        <c:numFmt formatCode="mmm\.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7228335"/>
        <c:crosses val="autoZero"/>
        <c:auto val="1"/>
        <c:lblOffset val="100"/>
        <c:baseTimeUnit val="months"/>
      </c:dateAx>
      <c:valAx>
        <c:axId val="111722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4067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s-CL" dirty="0">
                <a:solidFill>
                  <a:schemeClr val="accent1"/>
                </a:solidFill>
              </a:rPr>
              <a:t>Índice Vacantes</a:t>
            </a:r>
            <a:r>
              <a:rPr lang="es-CL" baseline="0" dirty="0">
                <a:solidFill>
                  <a:schemeClr val="accent1"/>
                </a:solidFill>
              </a:rPr>
              <a:t> Nacional</a:t>
            </a:r>
            <a:r>
              <a:rPr lang="es-CL" sz="1200" b="0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br>
              <a:rPr lang="es-CL" sz="1200" b="0" i="0" u="none" strike="noStrike" baseline="0" dirty="0">
                <a:solidFill>
                  <a:schemeClr val="accent1"/>
                </a:solidFill>
                <a:effectLst/>
              </a:rPr>
            </a:br>
            <a:r>
              <a:rPr lang="es-CL" sz="1200" b="0" i="0" u="none" strike="noStrike" baseline="0" dirty="0">
                <a:solidFill>
                  <a:schemeClr val="accent1"/>
                </a:solidFill>
                <a:effectLst/>
              </a:rPr>
              <a:t>(base mar-2020=100)</a:t>
            </a:r>
            <a:endParaRPr lang="es-CL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Trabajando.com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Hoja1!$A$2:$A$23</c:f>
              <c:numCache>
                <c:formatCode>mmm\.yyyy</c:formatCode>
                <c:ptCount val="2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</c:numCache>
            </c:numRef>
          </c:cat>
          <c:val>
            <c:numRef>
              <c:f>Hoja1!$G$2:$G$24</c:f>
              <c:numCache>
                <c:formatCode>General</c:formatCode>
                <c:ptCount val="23"/>
                <c:pt idx="0">
                  <c:v>234.38510678106539</c:v>
                </c:pt>
                <c:pt idx="1">
                  <c:v>132.164956031326</c:v>
                </c:pt>
                <c:pt idx="2">
                  <c:v>176.89272445406675</c:v>
                </c:pt>
                <c:pt idx="3">
                  <c:v>202.43498249271644</c:v>
                </c:pt>
                <c:pt idx="4">
                  <c:v>158.81378130596318</c:v>
                </c:pt>
                <c:pt idx="5">
                  <c:v>131.45196856707562</c:v>
                </c:pt>
                <c:pt idx="6">
                  <c:v>143.68267714430814</c:v>
                </c:pt>
                <c:pt idx="7">
                  <c:v>136.78601021035468</c:v>
                </c:pt>
                <c:pt idx="8">
                  <c:v>114.86014219656269</c:v>
                </c:pt>
                <c:pt idx="9">
                  <c:v>148.45107315638947</c:v>
                </c:pt>
                <c:pt idx="10">
                  <c:v>122.72706011279502</c:v>
                </c:pt>
                <c:pt idx="11">
                  <c:v>94.502913425814555</c:v>
                </c:pt>
                <c:pt idx="12">
                  <c:v>83.279875978937795</c:v>
                </c:pt>
                <c:pt idx="13">
                  <c:v>67.838719161788688</c:v>
                </c:pt>
                <c:pt idx="14">
                  <c:v>97.428701253574957</c:v>
                </c:pt>
                <c:pt idx="15">
                  <c:v>131.49974607756661</c:v>
                </c:pt>
                <c:pt idx="16">
                  <c:v>100</c:v>
                </c:pt>
                <c:pt idx="17">
                  <c:v>50.971253307673805</c:v>
                </c:pt>
                <c:pt idx="18">
                  <c:v>56.401518188864827</c:v>
                </c:pt>
                <c:pt idx="19">
                  <c:v>89.507323657552178</c:v>
                </c:pt>
                <c:pt idx="20">
                  <c:v>136.81942105685189</c:v>
                </c:pt>
                <c:pt idx="21">
                  <c:v>248.54428941811668</c:v>
                </c:pt>
                <c:pt idx="22">
                  <c:v>241.6940635607944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DA-4656-940B-5CE3551EE274}"/>
            </c:ext>
          </c:extLst>
        </c:ser>
        <c:ser>
          <c:idx val="1"/>
          <c:order val="1"/>
          <c:tx>
            <c:strRef>
              <c:f>Hoja1!$H$1</c:f>
              <c:strCache>
                <c:ptCount val="1"/>
                <c:pt idx="0">
                  <c:v>Avisos Internet Bcentral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numRef>
              <c:f>Hoja1!$A$2:$A$23</c:f>
              <c:numCache>
                <c:formatCode>mmm\.yyyy</c:formatCode>
                <c:ptCount val="2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</c:numCache>
            </c:numRef>
          </c:cat>
          <c:val>
            <c:numRef>
              <c:f>Hoja1!$H$2:$H$24</c:f>
              <c:numCache>
                <c:formatCode>General</c:formatCode>
                <c:ptCount val="23"/>
                <c:pt idx="0">
                  <c:v>322.05584783488462</c:v>
                </c:pt>
                <c:pt idx="1">
                  <c:v>292.10845811412389</c:v>
                </c:pt>
                <c:pt idx="2">
                  <c:v>316.39012545528129</c:v>
                </c:pt>
                <c:pt idx="3">
                  <c:v>281.3031161473088</c:v>
                </c:pt>
                <c:pt idx="4">
                  <c:v>284.50020234722786</c:v>
                </c:pt>
                <c:pt idx="5">
                  <c:v>283.73128288142453</c:v>
                </c:pt>
                <c:pt idx="6">
                  <c:v>296.88385269121812</c:v>
                </c:pt>
                <c:pt idx="7">
                  <c:v>271.79279643868875</c:v>
                </c:pt>
                <c:pt idx="8">
                  <c:v>241.84540671792797</c:v>
                </c:pt>
                <c:pt idx="9">
                  <c:v>276.3253743423715</c:v>
                </c:pt>
                <c:pt idx="10">
                  <c:v>240.5503844597329</c:v>
                </c:pt>
                <c:pt idx="11">
                  <c:v>231.44475920679884</c:v>
                </c:pt>
                <c:pt idx="12">
                  <c:v>263.73937677053823</c:v>
                </c:pt>
                <c:pt idx="13">
                  <c:v>245.73047349251317</c:v>
                </c:pt>
                <c:pt idx="14">
                  <c:v>217.92796438688788</c:v>
                </c:pt>
                <c:pt idx="15">
                  <c:v>109.99595305544314</c:v>
                </c:pt>
                <c:pt idx="16">
                  <c:v>100</c:v>
                </c:pt>
                <c:pt idx="17">
                  <c:v>111.81707810602994</c:v>
                </c:pt>
                <c:pt idx="18">
                  <c:v>114.40712262242008</c:v>
                </c:pt>
                <c:pt idx="19">
                  <c:v>159.24726831242413</c:v>
                </c:pt>
                <c:pt idx="20">
                  <c:v>188.74949413193039</c:v>
                </c:pt>
                <c:pt idx="21">
                  <c:v>240.87414002428167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DA-4656-940B-5CE3551EE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673119"/>
        <c:axId val="1117228335"/>
      </c:lineChart>
      <c:dateAx>
        <c:axId val="1340673119"/>
        <c:scaling>
          <c:orientation val="minMax"/>
        </c:scaling>
        <c:delete val="0"/>
        <c:axPos val="b"/>
        <c:numFmt formatCode="mmm\.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7228335"/>
        <c:crosses val="autoZero"/>
        <c:auto val="1"/>
        <c:lblOffset val="100"/>
        <c:baseTimeUnit val="months"/>
      </c:dateAx>
      <c:valAx>
        <c:axId val="111722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4067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07AA-6B25-4C65-9AA7-D4C34ACAE39B}" type="datetimeFigureOut">
              <a:rPr lang="es-CL" smtClean="0"/>
              <a:t>01-12-2020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27FF9-1E66-4961-A248-E09ACC60A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4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65332" b="7928"/>
          <a:stretch/>
        </p:blipFill>
        <p:spPr>
          <a:xfrm>
            <a:off x="505740" y="116058"/>
            <a:ext cx="1718091" cy="70593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43339" y="175612"/>
            <a:ext cx="11952651" cy="6682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440" y="265793"/>
            <a:ext cx="1497139" cy="615749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479376" y="980728"/>
            <a:ext cx="11305256" cy="56648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83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01-12-2020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16200000">
            <a:off x="5865168" y="556852"/>
            <a:ext cx="461665" cy="12192002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31CB2A-0B44-4445-B73B-E9B6417FC81A}"/>
              </a:ext>
            </a:extLst>
          </p:cNvPr>
          <p:cNvSpPr txBox="1"/>
          <p:nvPr/>
        </p:nvSpPr>
        <p:spPr>
          <a:xfrm>
            <a:off x="2139284" y="2661408"/>
            <a:ext cx="7913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¿Cómo se viene el Mercado Laboral?</a:t>
            </a:r>
            <a:endParaRPr lang="es-CL" sz="360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1CFB193-4204-4D2D-BBD4-B89D9650E2D6}"/>
              </a:ext>
            </a:extLst>
          </p:cNvPr>
          <p:cNvSpPr txBox="1">
            <a:spLocks/>
          </p:cNvSpPr>
          <p:nvPr/>
        </p:nvSpPr>
        <p:spPr>
          <a:xfrm>
            <a:off x="3535680" y="3429000"/>
            <a:ext cx="512064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Claudio Parés Bengoechea 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Universidad de Concepción, 1° diciembre 2020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sp>
        <p:nvSpPr>
          <p:cNvPr id="5" name="Marcador de posición de contenido 2">
            <a:extLst>
              <a:ext uri="{FF2B5EF4-FFF2-40B4-BE49-F238E27FC236}">
                <a16:creationId xmlns:a16="http://schemas.microsoft.com/office/drawing/2014/main" id="{0249318A-C4E2-4F0B-8140-96DECD2CBE6A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La pandemia obligó a cambiar la forma de producir.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Además del distanciamiento, mascarillas y sanitización permanente, fue necesario decretar cuarentena en varias comunas.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Eso afectó al empleo, que ya venía cayendo.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Aunque ha habido políticas de demanda (bonos, desahorro, etc.) el problema de oferta persiste. 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AFC8286-D2DC-415D-817A-D544530366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16200000">
            <a:off x="5865168" y="556852"/>
            <a:ext cx="461665" cy="12192002"/>
          </a:xfrm>
          <a:prstGeom prst="rect">
            <a:avLst/>
          </a:prstGeom>
        </p:spPr>
      </p:pic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A798F88A-DC0A-4E90-8F79-42E1AF4E8C88}"/>
              </a:ext>
            </a:extLst>
          </p:cNvPr>
          <p:cNvSpPr/>
          <p:nvPr/>
        </p:nvSpPr>
        <p:spPr>
          <a:xfrm>
            <a:off x="682909" y="569594"/>
            <a:ext cx="5472608" cy="594652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8695226-4077-4EF9-A424-8F8B209E9A6D}"/>
              </a:ext>
            </a:extLst>
          </p:cNvPr>
          <p:cNvSpPr txBox="1">
            <a:spLocks/>
          </p:cNvSpPr>
          <p:nvPr/>
        </p:nvSpPr>
        <p:spPr>
          <a:xfrm>
            <a:off x="1354917" y="121587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La idea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85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C10E83B9-4ADC-408C-87BB-4DB034E95832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45720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Tomamos las tasas de ocupación por comuna entre febrero 2019 y octubre 2020.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La tendencia promedio durante los últimos dos años es una caída en la tasa de 0,3% mensual.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Decretar cuarentena la ha disminuido en 5%, promedio. 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a 6">
                <a:extLst>
                  <a:ext uri="{FF2B5EF4-FFF2-40B4-BE49-F238E27FC236}">
                    <a16:creationId xmlns:a16="http://schemas.microsoft.com/office/drawing/2014/main" id="{F57C9405-8187-440D-9ACD-B4828B3EDC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761882"/>
                  </p:ext>
                </p:extLst>
              </p:nvPr>
            </p:nvGraphicFramePr>
            <p:xfrm>
              <a:off x="6096000" y="2316480"/>
              <a:ext cx="4800600" cy="22250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2664296">
                      <a:extLst>
                        <a:ext uri="{9D8B030D-6E8A-4147-A177-3AD203B41FA5}">
                          <a16:colId xmlns:a16="http://schemas.microsoft.com/office/drawing/2014/main" val="1752842973"/>
                        </a:ext>
                      </a:extLst>
                    </a:gridCol>
                    <a:gridCol w="1068152">
                      <a:extLst>
                        <a:ext uri="{9D8B030D-6E8A-4147-A177-3AD203B41FA5}">
                          <a16:colId xmlns:a16="http://schemas.microsoft.com/office/drawing/2014/main" val="2343206202"/>
                        </a:ext>
                      </a:extLst>
                    </a:gridCol>
                    <a:gridCol w="1068152">
                      <a:extLst>
                        <a:ext uri="{9D8B030D-6E8A-4147-A177-3AD203B41FA5}">
                          <a16:colId xmlns:a16="http://schemas.microsoft.com/office/drawing/2014/main" val="147014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Tasa de Ocupación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dirty="0" smtClean="0">
                                    <a:solidFill>
                                      <a:srgbClr val="273F8D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s-CL" dirty="0">
                            <a:solidFill>
                              <a:srgbClr val="273F8D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p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0116570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Constante (mar-2020)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0.5190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563638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Tendencia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-0.0030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3230653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Cuarentena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-0.0491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1110479"/>
                      </a:ext>
                    </a:extLst>
                  </a:tr>
                  <a:tr h="370840">
                    <a:tc grid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Observaciones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2 315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2 315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558666"/>
                      </a:ext>
                    </a:extLst>
                  </a:tr>
                  <a:tr h="370840">
                    <a:tc grid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L" b="0" i="1" dirty="0" smtClean="0">
                                        <a:solidFill>
                                          <a:srgbClr val="273F8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dirty="0" smtClean="0">
                                        <a:solidFill>
                                          <a:srgbClr val="273F8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s-CL" b="0" dirty="0" smtClean="0">
                                        <a:solidFill>
                                          <a:srgbClr val="273F8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L" b="0" dirty="0">
                            <a:solidFill>
                              <a:srgbClr val="273F8D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5873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a 6">
                <a:extLst>
                  <a:ext uri="{FF2B5EF4-FFF2-40B4-BE49-F238E27FC236}">
                    <a16:creationId xmlns:a16="http://schemas.microsoft.com/office/drawing/2014/main" id="{F57C9405-8187-440D-9ACD-B4828B3EDC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761882"/>
                  </p:ext>
                </p:extLst>
              </p:nvPr>
            </p:nvGraphicFramePr>
            <p:xfrm>
              <a:off x="6096000" y="2316480"/>
              <a:ext cx="4800600" cy="22250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2664296">
                      <a:extLst>
                        <a:ext uri="{9D8B030D-6E8A-4147-A177-3AD203B41FA5}">
                          <a16:colId xmlns:a16="http://schemas.microsoft.com/office/drawing/2014/main" val="1752842973"/>
                        </a:ext>
                      </a:extLst>
                    </a:gridCol>
                    <a:gridCol w="1068152">
                      <a:extLst>
                        <a:ext uri="{9D8B030D-6E8A-4147-A177-3AD203B41FA5}">
                          <a16:colId xmlns:a16="http://schemas.microsoft.com/office/drawing/2014/main" val="2343206202"/>
                        </a:ext>
                      </a:extLst>
                    </a:gridCol>
                    <a:gridCol w="1068152">
                      <a:extLst>
                        <a:ext uri="{9D8B030D-6E8A-4147-A177-3AD203B41FA5}">
                          <a16:colId xmlns:a16="http://schemas.microsoft.com/office/drawing/2014/main" val="147014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Tasa de Ocupación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432" t="-8197" r="-100568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p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0116570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Constante (mar-2020)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0.5190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4563638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Tendencia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-0.0030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3230653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Cuarentena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-0.0491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1110479"/>
                      </a:ext>
                    </a:extLst>
                  </a:tr>
                  <a:tr h="370840">
                    <a:tc gridSpan="2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Observaciones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2 315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2 315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55866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6" t="-506557" r="-28874" b="-278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Book Antiqua"/>
                            </a:defRPr>
                          </a:lvl9pPr>
                        </a:lstStyle>
                        <a:p>
                          <a:pPr algn="ctr"/>
                          <a:r>
                            <a:rPr lang="es-CL" dirty="0">
                              <a:solidFill>
                                <a:srgbClr val="273F8D"/>
                              </a:solidFill>
                            </a:rPr>
                            <a:t>0.09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5873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BAD1A14D-8280-4EEF-8A6F-5597BF418F78}"/>
              </a:ext>
            </a:extLst>
          </p:cNvPr>
          <p:cNvSpPr/>
          <p:nvPr/>
        </p:nvSpPr>
        <p:spPr>
          <a:xfrm>
            <a:off x="682909" y="569594"/>
            <a:ext cx="5472608" cy="594652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A2083F-BA5E-4A71-99D6-AB684954C0AB}"/>
              </a:ext>
            </a:extLst>
          </p:cNvPr>
          <p:cNvSpPr txBox="1">
            <a:spLocks/>
          </p:cNvSpPr>
          <p:nvPr/>
        </p:nvSpPr>
        <p:spPr>
          <a:xfrm>
            <a:off x="1348916" y="131911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Los datos</a:t>
            </a:r>
          </a:p>
        </p:txBody>
      </p:sp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BC05289-E557-466C-AD97-B02142DA20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16200000">
            <a:off x="5865168" y="556852"/>
            <a:ext cx="461665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3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pic>
        <p:nvPicPr>
          <p:cNvPr id="5" name="Marcador de contenido 9">
            <a:extLst>
              <a:ext uri="{FF2B5EF4-FFF2-40B4-BE49-F238E27FC236}">
                <a16:creationId xmlns:a16="http://schemas.microsoft.com/office/drawing/2014/main" id="{8BD2275A-3184-49C6-A923-29BFE866F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7" y="1770595"/>
            <a:ext cx="5040000" cy="3670116"/>
          </a:xfrm>
          <a:prstGeom prst="rect">
            <a:avLst/>
          </a:prstGeom>
        </p:spPr>
      </p:pic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D3A72689-DA5B-434B-AABD-54B968D84DC0}"/>
              </a:ext>
            </a:extLst>
          </p:cNvPr>
          <p:cNvSpPr/>
          <p:nvPr/>
        </p:nvSpPr>
        <p:spPr>
          <a:xfrm>
            <a:off x="551384" y="867918"/>
            <a:ext cx="5472608" cy="594652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825993-7AD7-4AE6-9A46-5031DAAF8260}"/>
              </a:ext>
            </a:extLst>
          </p:cNvPr>
          <p:cNvSpPr txBox="1">
            <a:spLocks/>
          </p:cNvSpPr>
          <p:nvPr/>
        </p:nvSpPr>
        <p:spPr>
          <a:xfrm>
            <a:off x="1487488" y="719266"/>
            <a:ext cx="2136304" cy="743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Los datos</a:t>
            </a:r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98F4DBC-5282-4212-982B-9F6AC4FF0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16200000">
            <a:off x="5865168" y="556852"/>
            <a:ext cx="461665" cy="12192002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A19EED0-BD5B-47C3-BEFF-2AD999FF3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93" y="1770595"/>
            <a:ext cx="5040000" cy="36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0" y="196206"/>
            <a:ext cx="1107565" cy="507132"/>
          </a:xfrm>
          <a:prstGeom prst="rect">
            <a:avLst/>
          </a:prstGeom>
        </p:spPr>
      </p:pic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E35D8179-CE2D-45D5-8D49-0677D8C40922}"/>
              </a:ext>
            </a:extLst>
          </p:cNvPr>
          <p:cNvSpPr txBox="1">
            <a:spLocks/>
          </p:cNvSpPr>
          <p:nvPr/>
        </p:nvSpPr>
        <p:spPr>
          <a:xfrm>
            <a:off x="1155597" y="1675801"/>
            <a:ext cx="5076825" cy="82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¿Datos “en tiempo real”? </a:t>
            </a:r>
          </a:p>
          <a:p>
            <a:pPr marL="54864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Trabajando.com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2A02AF3-2153-478D-8B95-83C8AA688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75061"/>
              </p:ext>
            </p:extLst>
          </p:nvPr>
        </p:nvGraphicFramePr>
        <p:xfrm>
          <a:off x="777078" y="3183060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5EF0F72-7A3E-43DA-B800-0FBC59E22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368530"/>
              </p:ext>
            </p:extLst>
          </p:nvPr>
        </p:nvGraphicFramePr>
        <p:xfrm>
          <a:off x="6597885" y="862679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B00DCD2-2E7B-4DAF-B636-A5B64BB61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339169"/>
              </p:ext>
            </p:extLst>
          </p:nvPr>
        </p:nvGraphicFramePr>
        <p:xfrm>
          <a:off x="6597885" y="3562679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2E98DEC8-6E15-4D9D-B1EB-2257E02EB257}"/>
              </a:ext>
            </a:extLst>
          </p:cNvPr>
          <p:cNvSpPr/>
          <p:nvPr/>
        </p:nvSpPr>
        <p:spPr>
          <a:xfrm>
            <a:off x="524317" y="406012"/>
            <a:ext cx="5472608" cy="594652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66503A-9193-4D43-86E0-1DA6C64F65F6}"/>
              </a:ext>
            </a:extLst>
          </p:cNvPr>
          <p:cNvSpPr txBox="1">
            <a:spLocks/>
          </p:cNvSpPr>
          <p:nvPr/>
        </p:nvSpPr>
        <p:spPr>
          <a:xfrm>
            <a:off x="777078" y="144277"/>
            <a:ext cx="5304656" cy="827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¿Podemos hacer algo más?</a:t>
            </a:r>
          </a:p>
        </p:txBody>
      </p:sp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13C425-77A6-4E76-AC84-DB16512C4C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16200000">
            <a:off x="5865168" y="556852"/>
            <a:ext cx="461665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11856640" y="1713"/>
            <a:ext cx="335360" cy="6854573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199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6">
    <a:dk1>
      <a:srgbClr val="002060"/>
    </a:dk1>
    <a:lt1>
      <a:srgbClr val="FEFAC9"/>
    </a:lt1>
    <a:dk2>
      <a:srgbClr val="002D89"/>
    </a:dk2>
    <a:lt2>
      <a:srgbClr val="FEFAC9"/>
    </a:lt2>
    <a:accent1>
      <a:srgbClr val="002060"/>
    </a:accent1>
    <a:accent2>
      <a:srgbClr val="E7BC29"/>
    </a:accent2>
    <a:accent3>
      <a:srgbClr val="F0D67E"/>
    </a:accent3>
    <a:accent4>
      <a:srgbClr val="D092A7"/>
    </a:accent4>
    <a:accent5>
      <a:srgbClr val="9C85C0"/>
    </a:accent5>
    <a:accent6>
      <a:srgbClr val="809EC2"/>
    </a:accent6>
    <a:hlink>
      <a:srgbClr val="935409"/>
    </a:hlink>
    <a:folHlink>
      <a:srgbClr val="7A610D"/>
    </a:folHlink>
  </a:clrScheme>
  <a:fontScheme name="Book Antiqua">
    <a:majorFont>
      <a:latin typeface="Book Antiqua"/>
      <a:ea typeface=""/>
      <a:cs typeface=""/>
    </a:majorFont>
    <a:minorFont>
      <a:latin typeface="Book Antiqu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o 6">
    <a:dk1>
      <a:srgbClr val="002060"/>
    </a:dk1>
    <a:lt1>
      <a:srgbClr val="FEFAC9"/>
    </a:lt1>
    <a:dk2>
      <a:srgbClr val="002D89"/>
    </a:dk2>
    <a:lt2>
      <a:srgbClr val="FEFAC9"/>
    </a:lt2>
    <a:accent1>
      <a:srgbClr val="002060"/>
    </a:accent1>
    <a:accent2>
      <a:srgbClr val="E7BC29"/>
    </a:accent2>
    <a:accent3>
      <a:srgbClr val="F0D67E"/>
    </a:accent3>
    <a:accent4>
      <a:srgbClr val="D092A7"/>
    </a:accent4>
    <a:accent5>
      <a:srgbClr val="9C85C0"/>
    </a:accent5>
    <a:accent6>
      <a:srgbClr val="809EC2"/>
    </a:accent6>
    <a:hlink>
      <a:srgbClr val="935409"/>
    </a:hlink>
    <a:folHlink>
      <a:srgbClr val="7A610D"/>
    </a:folHlink>
  </a:clrScheme>
  <a:fontScheme name="Book Antiqua">
    <a:majorFont>
      <a:latin typeface="Book Antiqua"/>
      <a:ea typeface=""/>
      <a:cs typeface=""/>
    </a:majorFont>
    <a:minorFont>
      <a:latin typeface="Book Antiqu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o 6">
    <a:dk1>
      <a:srgbClr val="002060"/>
    </a:dk1>
    <a:lt1>
      <a:srgbClr val="FEFAC9"/>
    </a:lt1>
    <a:dk2>
      <a:srgbClr val="002D89"/>
    </a:dk2>
    <a:lt2>
      <a:srgbClr val="FEFAC9"/>
    </a:lt2>
    <a:accent1>
      <a:srgbClr val="002060"/>
    </a:accent1>
    <a:accent2>
      <a:srgbClr val="E7BC29"/>
    </a:accent2>
    <a:accent3>
      <a:srgbClr val="F0D67E"/>
    </a:accent3>
    <a:accent4>
      <a:srgbClr val="D092A7"/>
    </a:accent4>
    <a:accent5>
      <a:srgbClr val="9C85C0"/>
    </a:accent5>
    <a:accent6>
      <a:srgbClr val="809EC2"/>
    </a:accent6>
    <a:hlink>
      <a:srgbClr val="935409"/>
    </a:hlink>
    <a:folHlink>
      <a:srgbClr val="7A610D"/>
    </a:folHlink>
  </a:clrScheme>
  <a:fontScheme name="Book Antiqua">
    <a:majorFont>
      <a:latin typeface="Book Antiqua"/>
      <a:ea typeface=""/>
      <a:cs typeface=""/>
    </a:majorFont>
    <a:minorFont>
      <a:latin typeface="Book Antiqu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8994</TotalTime>
  <Words>185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Cambria Math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Webinars</dc:title>
  <dc:creator>Moira Delano</dc:creator>
  <cp:lastModifiedBy>Familia Parés Betancur</cp:lastModifiedBy>
  <cp:revision>193</cp:revision>
  <dcterms:created xsi:type="dcterms:W3CDTF">2020-04-22T19:39:53Z</dcterms:created>
  <dcterms:modified xsi:type="dcterms:W3CDTF">2020-12-01T11:58:32Z</dcterms:modified>
</cp:coreProperties>
</file>